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4"/>
  </p:notesMasterIdLst>
  <p:handoutMasterIdLst>
    <p:handoutMasterId r:id="rId25"/>
  </p:handoutMasterIdLst>
  <p:sldIdLst>
    <p:sldId id="342" r:id="rId5"/>
    <p:sldId id="389" r:id="rId6"/>
    <p:sldId id="375" r:id="rId7"/>
    <p:sldId id="376" r:id="rId8"/>
    <p:sldId id="383" r:id="rId9"/>
    <p:sldId id="385" r:id="rId10"/>
    <p:sldId id="387" r:id="rId11"/>
    <p:sldId id="386" r:id="rId12"/>
    <p:sldId id="377" r:id="rId13"/>
    <p:sldId id="380" r:id="rId14"/>
    <p:sldId id="372" r:id="rId15"/>
    <p:sldId id="384" r:id="rId16"/>
    <p:sldId id="373" r:id="rId17"/>
    <p:sldId id="365" r:id="rId18"/>
    <p:sldId id="388" r:id="rId19"/>
    <p:sldId id="378" r:id="rId20"/>
    <p:sldId id="379" r:id="rId21"/>
    <p:sldId id="374" r:id="rId22"/>
    <p:sldId id="38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BFE"/>
    <a:srgbClr val="00000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388" autoAdjust="0"/>
  </p:normalViewPr>
  <p:slideViewPr>
    <p:cSldViewPr snapToGrid="0" snapToObjects="1" showGuides="1">
      <p:cViewPr varScale="1">
        <p:scale>
          <a:sx n="104" d="100"/>
          <a:sy n="104" d="100"/>
        </p:scale>
        <p:origin x="120" y="13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9/17/2024</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9/17/2024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839213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4167890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3528180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13</a:t>
            </a:fld>
            <a:endParaRPr lang="en-US" dirty="0"/>
          </a:p>
        </p:txBody>
      </p:sp>
    </p:spTree>
    <p:extLst>
      <p:ext uri="{BB962C8B-B14F-4D97-AF65-F5344CB8AC3E}">
        <p14:creationId xmlns:p14="http://schemas.microsoft.com/office/powerpoint/2010/main" val="18601641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F75CB5-5666-5049-9AE0-38EFD385C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012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10334177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16</a:t>
            </a:fld>
            <a:endParaRPr lang="en-US" dirty="0"/>
          </a:p>
        </p:txBody>
      </p:sp>
    </p:spTree>
    <p:extLst>
      <p:ext uri="{BB962C8B-B14F-4D97-AF65-F5344CB8AC3E}">
        <p14:creationId xmlns:p14="http://schemas.microsoft.com/office/powerpoint/2010/main" val="3765125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17</a:t>
            </a:fld>
            <a:endParaRPr lang="en-US" dirty="0"/>
          </a:p>
        </p:txBody>
      </p:sp>
    </p:spTree>
    <p:extLst>
      <p:ext uri="{BB962C8B-B14F-4D97-AF65-F5344CB8AC3E}">
        <p14:creationId xmlns:p14="http://schemas.microsoft.com/office/powerpoint/2010/main" val="1784199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18</a:t>
            </a:fld>
            <a:endParaRPr lang="en-US" dirty="0"/>
          </a:p>
        </p:txBody>
      </p:sp>
    </p:spTree>
    <p:extLst>
      <p:ext uri="{BB962C8B-B14F-4D97-AF65-F5344CB8AC3E}">
        <p14:creationId xmlns:p14="http://schemas.microsoft.com/office/powerpoint/2010/main" val="935072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19</a:t>
            </a:fld>
            <a:endParaRPr lang="en-US" dirty="0"/>
          </a:p>
        </p:txBody>
      </p:sp>
    </p:spTree>
    <p:extLst>
      <p:ext uri="{BB962C8B-B14F-4D97-AF65-F5344CB8AC3E}">
        <p14:creationId xmlns:p14="http://schemas.microsoft.com/office/powerpoint/2010/main" val="661510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37486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2982522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2493029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2268966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3626307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2234590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8</a:t>
            </a:fld>
            <a:endParaRPr lang="en-US" dirty="0"/>
          </a:p>
        </p:txBody>
      </p:sp>
    </p:spTree>
    <p:extLst>
      <p:ext uri="{BB962C8B-B14F-4D97-AF65-F5344CB8AC3E}">
        <p14:creationId xmlns:p14="http://schemas.microsoft.com/office/powerpoint/2010/main" val="1767780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7124872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endParaRPr lang="en-US" dirty="0"/>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endParaRPr lang="en-US" dirty="0"/>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hyperlink" Target="https://www.baseball-reference.com/"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0"/>
            <a:ext cx="12191998" cy="3215641"/>
          </a:xfrm>
        </p:spPr>
        <p:txBody>
          <a:bodyPr anchor="b"/>
          <a:lstStyle/>
          <a:p>
            <a:r>
              <a:rPr lang="en-US" dirty="0"/>
              <a:t>Predicting MLB All-Stars</a:t>
            </a:r>
          </a:p>
        </p:txBody>
      </p:sp>
      <p:sp>
        <p:nvSpPr>
          <p:cNvPr id="9"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429000"/>
            <a:ext cx="12191997" cy="3215641"/>
          </a:xfrm>
        </p:spPr>
        <p:txBody>
          <a:bodyPr/>
          <a:lstStyle/>
          <a:p>
            <a:r>
              <a:rPr lang="en-US" dirty="0"/>
              <a:t>UNC Group 1</a:t>
            </a:r>
          </a:p>
          <a:p>
            <a:endParaRPr lang="en-US" dirty="0"/>
          </a:p>
          <a:p>
            <a:r>
              <a:rPr lang="en-US" sz="2800" dirty="0"/>
              <a:t>Christian Albertini</a:t>
            </a:r>
          </a:p>
          <a:p>
            <a:r>
              <a:rPr lang="en-US" sz="2800" dirty="0"/>
              <a:t>Hannah Shelton</a:t>
            </a:r>
          </a:p>
          <a:p>
            <a:r>
              <a:rPr lang="en-US" sz="2800" dirty="0"/>
              <a:t>Zach Mason</a:t>
            </a:r>
          </a:p>
          <a:p>
            <a:r>
              <a:rPr lang="en-US" sz="2800" dirty="0"/>
              <a:t>Folly </a:t>
            </a:r>
            <a:r>
              <a:rPr lang="en-US" sz="2800" dirty="0" err="1"/>
              <a:t>Gbegnon</a:t>
            </a:r>
            <a:endParaRPr lang="en-US" sz="2800" dirty="0"/>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E810E-8E37-1D8A-245B-020E4E4C0B9F}"/>
              </a:ext>
            </a:extLst>
          </p:cNvPr>
          <p:cNvSpPr>
            <a:spLocks noGrp="1"/>
          </p:cNvSpPr>
          <p:nvPr>
            <p:ph type="title"/>
          </p:nvPr>
        </p:nvSpPr>
        <p:spPr>
          <a:xfrm>
            <a:off x="733562" y="433906"/>
            <a:ext cx="10515601" cy="1327464"/>
          </a:xfrm>
        </p:spPr>
        <p:txBody>
          <a:bodyPr/>
          <a:lstStyle/>
          <a:p>
            <a:r>
              <a:rPr lang="en-US" dirty="0"/>
              <a:t>Next steps</a:t>
            </a:r>
          </a:p>
        </p:txBody>
      </p:sp>
      <p:sp>
        <p:nvSpPr>
          <p:cNvPr id="3" name="Content Placeholder 2">
            <a:extLst>
              <a:ext uri="{FF2B5EF4-FFF2-40B4-BE49-F238E27FC236}">
                <a16:creationId xmlns:a16="http://schemas.microsoft.com/office/drawing/2014/main" id="{7D7CECA3-144C-CD4B-9246-81B4F2E65466}"/>
              </a:ext>
            </a:extLst>
          </p:cNvPr>
          <p:cNvSpPr>
            <a:spLocks noGrp="1"/>
          </p:cNvSpPr>
          <p:nvPr>
            <p:ph sz="quarter" idx="36"/>
          </p:nvPr>
        </p:nvSpPr>
        <p:spPr>
          <a:xfrm>
            <a:off x="814302" y="2465535"/>
            <a:ext cx="10195074" cy="3427265"/>
          </a:xfrm>
        </p:spPr>
        <p:txBody>
          <a:bodyPr/>
          <a:lstStyle/>
          <a:p>
            <a:r>
              <a:rPr lang="en-US" dirty="0"/>
              <a:t>If possible, finding additional statistics could allow the model to improve its accuracy</a:t>
            </a:r>
          </a:p>
          <a:p>
            <a:r>
              <a:rPr lang="en-US" dirty="0"/>
              <a:t>Expanding the scope to include more than 2013-2023 could test our model in different ways, as changes in baseball as a sport could lead to some statistical seasons being All-Star caliber at one point and not at other times</a:t>
            </a:r>
          </a:p>
          <a:p>
            <a:r>
              <a:rPr lang="en-US" dirty="0"/>
              <a:t>We could also expand the dataset by reducing the minimum number of games played to be included from 80, which could let our model see more players and distinguish between All-Star and not better</a:t>
            </a:r>
          </a:p>
        </p:txBody>
      </p:sp>
      <p:sp>
        <p:nvSpPr>
          <p:cNvPr id="4" name="Slide Number Placeholder 3">
            <a:extLst>
              <a:ext uri="{FF2B5EF4-FFF2-40B4-BE49-F238E27FC236}">
                <a16:creationId xmlns:a16="http://schemas.microsoft.com/office/drawing/2014/main" id="{FD1E69EA-A9E8-C521-7C62-DA1F24879918}"/>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10</a:t>
            </a:fld>
            <a:endParaRPr lang="en-US" dirty="0"/>
          </a:p>
        </p:txBody>
      </p:sp>
    </p:spTree>
    <p:extLst>
      <p:ext uri="{BB962C8B-B14F-4D97-AF65-F5344CB8AC3E}">
        <p14:creationId xmlns:p14="http://schemas.microsoft.com/office/powerpoint/2010/main" val="79695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CE1ABEC8-43FD-4F21-A7D2-70200D86263C}"/>
              </a:ext>
            </a:extLst>
          </p:cNvPr>
          <p:cNvSpPr>
            <a:spLocks noGrp="1"/>
          </p:cNvSpPr>
          <p:nvPr>
            <p:ph type="title"/>
          </p:nvPr>
        </p:nvSpPr>
        <p:spPr>
          <a:xfrm>
            <a:off x="835831" y="173735"/>
            <a:ext cx="4409514" cy="2203704"/>
          </a:xfrm>
        </p:spPr>
        <p:txBody>
          <a:bodyPr/>
          <a:lstStyle/>
          <a:p>
            <a:r>
              <a:rPr lang="en-US" dirty="0"/>
              <a:t>THANK YOU</a:t>
            </a:r>
          </a:p>
        </p:txBody>
      </p:sp>
      <p:sp>
        <p:nvSpPr>
          <p:cNvPr id="14" name="Text Placeholder 2">
            <a:extLst>
              <a:ext uri="{FF2B5EF4-FFF2-40B4-BE49-F238E27FC236}">
                <a16:creationId xmlns:a16="http://schemas.microsoft.com/office/drawing/2014/main" id="{AE5F2E56-9F77-E1C2-EC04-EA959822CA61}"/>
              </a:ext>
            </a:extLst>
          </p:cNvPr>
          <p:cNvSpPr>
            <a:spLocks noGrp="1"/>
          </p:cNvSpPr>
          <p:nvPr>
            <p:ph sz="quarter" idx="14"/>
          </p:nvPr>
        </p:nvSpPr>
        <p:spPr>
          <a:xfrm>
            <a:off x="831850" y="3079119"/>
            <a:ext cx="4413250" cy="2752725"/>
          </a:xfrm>
        </p:spPr>
        <p:txBody>
          <a:bodyPr/>
          <a:lstStyle/>
          <a:p>
            <a:r>
              <a:rPr lang="en-US" dirty="0"/>
              <a:t>Christian Albertini</a:t>
            </a:r>
          </a:p>
          <a:p>
            <a:r>
              <a:rPr lang="en-US" dirty="0"/>
              <a:t>Hannah Shelton</a:t>
            </a:r>
          </a:p>
          <a:p>
            <a:r>
              <a:rPr lang="en-US" dirty="0"/>
              <a:t>Zach Mason</a:t>
            </a:r>
          </a:p>
          <a:p>
            <a:r>
              <a:rPr lang="en-US" dirty="0"/>
              <a:t>Folly </a:t>
            </a:r>
            <a:r>
              <a:rPr lang="en-US" dirty="0" err="1"/>
              <a:t>Gbegnon</a:t>
            </a:r>
            <a:endParaRPr lang="en-US" dirty="0"/>
          </a:p>
        </p:txBody>
      </p:sp>
    </p:spTree>
    <p:extLst>
      <p:ext uri="{BB962C8B-B14F-4D97-AF65-F5344CB8AC3E}">
        <p14:creationId xmlns:p14="http://schemas.microsoft.com/office/powerpoint/2010/main" val="2395464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EFFECTIVE DELIVERY TECHNIQUES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4015098" cy="3528397"/>
          </a:xfrm>
        </p:spPr>
        <p:txBody>
          <a:bodyPr/>
          <a:lstStyle/>
          <a:p>
            <a:r>
              <a:rPr lang="en-US" dirty="0"/>
              <a:t>This is a powerful tool in public speaking. It involves varying pitch, tone, and volume to convey emotion, emphasize points, and maintain interest.</a:t>
            </a:r>
          </a:p>
          <a:p>
            <a:pPr lvl="1"/>
            <a:r>
              <a:rPr lang="en-US" dirty="0"/>
              <a:t>Pitch variation</a:t>
            </a:r>
          </a:p>
          <a:p>
            <a:pPr lvl="1"/>
            <a:r>
              <a:rPr lang="en-US" dirty="0"/>
              <a:t>Tone inflection</a:t>
            </a:r>
          </a:p>
          <a:p>
            <a:pPr lvl="1"/>
            <a:r>
              <a:rPr lang="en-US" dirty="0"/>
              <a:t>Volume control</a:t>
            </a:r>
          </a:p>
        </p:txBody>
      </p:sp>
      <p:sp>
        <p:nvSpPr>
          <p:cNvPr id="4" name="Content Placeholder 3">
            <a:extLst>
              <a:ext uri="{FF2B5EF4-FFF2-40B4-BE49-F238E27FC236}">
                <a16:creationId xmlns:a16="http://schemas.microsoft.com/office/drawing/2014/main" id="{9B774F1A-D233-C240-B22D-F82C6161FAC1}"/>
              </a:ext>
            </a:extLst>
          </p:cNvPr>
          <p:cNvSpPr>
            <a:spLocks noGrp="1"/>
          </p:cNvSpPr>
          <p:nvPr>
            <p:ph sz="quarter" idx="36"/>
          </p:nvPr>
        </p:nvSpPr>
        <p:spPr>
          <a:xfrm>
            <a:off x="6995159" y="2474811"/>
            <a:ext cx="4227332" cy="3528397"/>
          </a:xfrm>
        </p:spPr>
        <p:txBody>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3387065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7F7C5-CBA2-9823-0CBA-5BD773998046}"/>
              </a:ext>
            </a:extLst>
          </p:cNvPr>
          <p:cNvSpPr>
            <a:spLocks noGrp="1"/>
          </p:cNvSpPr>
          <p:nvPr>
            <p:ph type="title"/>
          </p:nvPr>
        </p:nvSpPr>
        <p:spPr>
          <a:xfrm>
            <a:off x="321869" y="579120"/>
            <a:ext cx="11548261" cy="2733306"/>
          </a:xfrm>
        </p:spPr>
        <p:txBody>
          <a:bodyPr/>
          <a:lstStyle/>
          <a:p>
            <a:r>
              <a:rPr lang="en-US" dirty="0"/>
              <a:t>The Power of</a:t>
            </a:r>
          </a:p>
        </p:txBody>
      </p:sp>
      <p:sp>
        <p:nvSpPr>
          <p:cNvPr id="4" name="Subtitle 3">
            <a:extLst>
              <a:ext uri="{FF2B5EF4-FFF2-40B4-BE49-F238E27FC236}">
                <a16:creationId xmlns:a16="http://schemas.microsoft.com/office/drawing/2014/main" id="{260D053B-A40A-3228-B6D5-3371B9EE2E56}"/>
              </a:ext>
            </a:extLst>
          </p:cNvPr>
          <p:cNvSpPr>
            <a:spLocks noGrp="1"/>
          </p:cNvSpPr>
          <p:nvPr>
            <p:ph type="subTitle" idx="1"/>
          </p:nvPr>
        </p:nvSpPr>
        <p:spPr>
          <a:xfrm>
            <a:off x="321868" y="3484615"/>
            <a:ext cx="11562303" cy="2387865"/>
          </a:xfrm>
        </p:spPr>
        <p:txBody>
          <a:bodyPr/>
          <a:lstStyle/>
          <a:p>
            <a:r>
              <a:rPr lang="en-US" dirty="0"/>
              <a:t>Communication</a:t>
            </a:r>
          </a:p>
        </p:txBody>
      </p:sp>
      <p:sp>
        <p:nvSpPr>
          <p:cNvPr id="3" name="Slide Number Placeholder 2">
            <a:extLst>
              <a:ext uri="{FF2B5EF4-FFF2-40B4-BE49-F238E27FC236}">
                <a16:creationId xmlns:a16="http://schemas.microsoft.com/office/drawing/2014/main" id="{A6A971A9-0C5C-DDFC-67F9-2E5A55F12F67}"/>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13</a:t>
            </a:fld>
            <a:endParaRPr lang="en-US" dirty="0"/>
          </a:p>
        </p:txBody>
      </p:sp>
    </p:spTree>
    <p:extLst>
      <p:ext uri="{BB962C8B-B14F-4D97-AF65-F5344CB8AC3E}">
        <p14:creationId xmlns:p14="http://schemas.microsoft.com/office/powerpoint/2010/main" val="1397193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hidden="1">
            <a:extLst>
              <a:ext uri="{FF2B5EF4-FFF2-40B4-BE49-F238E27FC236}">
                <a16:creationId xmlns:a16="http://schemas.microsoft.com/office/drawing/2014/main" id="{8692FC88-DAD7-F5AD-7831-DE54322108F6}"/>
              </a:ext>
              <a:ext uri="{C183D7F6-B498-43B3-948B-1728B52AA6E4}">
                <adec:decorative xmlns:adec="http://schemas.microsoft.com/office/drawing/2017/decorative" val="1"/>
              </a:ext>
            </a:extLst>
          </p:cNvPr>
          <p:cNvSpPr/>
          <p:nvPr/>
        </p:nvSpPr>
        <p:spPr>
          <a:xfrm>
            <a:off x="1" y="2"/>
            <a:ext cx="12227942" cy="685799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Title 1">
            <a:extLst>
              <a:ext uri="{FF2B5EF4-FFF2-40B4-BE49-F238E27FC236}">
                <a16:creationId xmlns:a16="http://schemas.microsoft.com/office/drawing/2014/main" id="{0FD6A3FE-1BF6-4C1A-0553-EBD497A69F2D}"/>
              </a:ext>
            </a:extLst>
          </p:cNvPr>
          <p:cNvSpPr>
            <a:spLocks noGrp="1"/>
          </p:cNvSpPr>
          <p:nvPr>
            <p:ph type="title"/>
          </p:nvPr>
        </p:nvSpPr>
        <p:spPr>
          <a:xfrm>
            <a:off x="2932448" y="264160"/>
            <a:ext cx="6327105" cy="3373973"/>
          </a:xfrm>
        </p:spPr>
        <p:txBody>
          <a:bodyPr anchor="b"/>
          <a:lstStyle/>
          <a:p>
            <a:r>
              <a:rPr lang="en-US" dirty="0"/>
              <a:t>SELECTING</a:t>
            </a:r>
            <a:br>
              <a:rPr lang="en-US" dirty="0"/>
            </a:br>
            <a:r>
              <a:rPr lang="en-US" dirty="0"/>
              <a:t>VISUAL AIDS</a:t>
            </a:r>
          </a:p>
        </p:txBody>
      </p:sp>
      <p:sp>
        <p:nvSpPr>
          <p:cNvPr id="6" name="Subtitle 5">
            <a:extLst>
              <a:ext uri="{FF2B5EF4-FFF2-40B4-BE49-F238E27FC236}">
                <a16:creationId xmlns:a16="http://schemas.microsoft.com/office/drawing/2014/main" id="{C15774B0-D971-67D7-27EB-FDB82B3A58CD}"/>
              </a:ext>
            </a:extLst>
          </p:cNvPr>
          <p:cNvSpPr>
            <a:spLocks noGrp="1"/>
          </p:cNvSpPr>
          <p:nvPr>
            <p:ph type="subTitle" idx="1"/>
          </p:nvPr>
        </p:nvSpPr>
        <p:spPr>
          <a:xfrm>
            <a:off x="2932448" y="3962135"/>
            <a:ext cx="6327105" cy="2653771"/>
          </a:xfrm>
        </p:spPr>
        <p:txBody>
          <a:bodyPr/>
          <a:lstStyle/>
          <a:p>
            <a:r>
              <a:rPr lang="en-US" dirty="0"/>
              <a:t>ENHANCING YOUR PRESENTATION</a:t>
            </a:r>
          </a:p>
        </p:txBody>
      </p:sp>
    </p:spTree>
    <p:extLst>
      <p:ext uri="{BB962C8B-B14F-4D97-AF65-F5344CB8AC3E}">
        <p14:creationId xmlns:p14="http://schemas.microsoft.com/office/powerpoint/2010/main" val="1330733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41680" y="430482"/>
            <a:ext cx="10500989" cy="1327464"/>
          </a:xfrm>
        </p:spPr>
        <p:txBody>
          <a:bodyPr/>
          <a:lstStyle/>
          <a:p>
            <a:r>
              <a:rPr lang="en-US" dirty="0"/>
              <a:t>NAVIGATING Q&amp;A SESSIONS</a:t>
            </a:r>
          </a:p>
        </p:txBody>
      </p:sp>
      <p:sp>
        <p:nvSpPr>
          <p:cNvPr id="3" name="Content Placeholder 2">
            <a:extLst>
              <a:ext uri="{FF2B5EF4-FFF2-40B4-BE49-F238E27FC236}">
                <a16:creationId xmlns:a16="http://schemas.microsoft.com/office/drawing/2014/main" id="{1CF175D3-F3DC-695F-474B-346EDCA5D60F}"/>
              </a:ext>
            </a:extLst>
          </p:cNvPr>
          <p:cNvSpPr>
            <a:spLocks noGrp="1"/>
          </p:cNvSpPr>
          <p:nvPr>
            <p:ph sz="quarter" idx="35"/>
          </p:nvPr>
        </p:nvSpPr>
        <p:spPr>
          <a:xfrm>
            <a:off x="807038" y="2465539"/>
            <a:ext cx="3774587" cy="3723753"/>
          </a:xfrm>
        </p:spPr>
        <p:txBody>
          <a:bodyPr/>
          <a:lstStyle/>
          <a:p>
            <a:r>
              <a:rPr lang="en-US" dirty="0"/>
              <a:t>Know your material in advance</a:t>
            </a:r>
          </a:p>
          <a:p>
            <a:r>
              <a:rPr lang="en-US" dirty="0"/>
              <a:t>Anticipate common questions</a:t>
            </a:r>
          </a:p>
          <a:p>
            <a:r>
              <a:rPr lang="en-US" dirty="0"/>
              <a:t>Rehearse your responses</a:t>
            </a:r>
          </a:p>
        </p:txBody>
      </p:sp>
      <p:sp>
        <p:nvSpPr>
          <p:cNvPr id="4" name="Content Placeholder 3">
            <a:extLst>
              <a:ext uri="{FF2B5EF4-FFF2-40B4-BE49-F238E27FC236}">
                <a16:creationId xmlns:a16="http://schemas.microsoft.com/office/drawing/2014/main" id="{3770D91C-D5C0-248C-26D3-DE7C7C72E632}"/>
              </a:ext>
            </a:extLst>
          </p:cNvPr>
          <p:cNvSpPr>
            <a:spLocks noGrp="1"/>
          </p:cNvSpPr>
          <p:nvPr>
            <p:ph sz="quarter" idx="36"/>
          </p:nvPr>
        </p:nvSpPr>
        <p:spPr>
          <a:xfrm>
            <a:off x="4927600" y="2465539"/>
            <a:ext cx="6315069" cy="3723753"/>
          </a:xfrm>
        </p:spPr>
        <p:txBody>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15</a:t>
            </a:fld>
            <a:endParaRPr lang="en-US" dirty="0"/>
          </a:p>
        </p:txBody>
      </p:sp>
    </p:spTree>
    <p:extLst>
      <p:ext uri="{BB962C8B-B14F-4D97-AF65-F5344CB8AC3E}">
        <p14:creationId xmlns:p14="http://schemas.microsoft.com/office/powerpoint/2010/main" val="4114781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EB8B-0AB9-7554-AEEA-E8D744959E9A}"/>
              </a:ext>
            </a:extLst>
          </p:cNvPr>
          <p:cNvSpPr>
            <a:spLocks noGrp="1"/>
          </p:cNvSpPr>
          <p:nvPr>
            <p:ph type="title"/>
          </p:nvPr>
        </p:nvSpPr>
        <p:spPr>
          <a:xfrm>
            <a:off x="6889627" y="173736"/>
            <a:ext cx="4352662" cy="2203704"/>
          </a:xfrm>
        </p:spPr>
        <p:txBody>
          <a:bodyPr/>
          <a:lstStyle/>
          <a:p>
            <a:pPr lvl="0"/>
            <a:r>
              <a:rPr lang="en-US" noProof="0" dirty="0"/>
              <a:t>SPEAKING IMPACT</a:t>
            </a:r>
          </a:p>
        </p:txBody>
      </p:sp>
      <p:pic>
        <p:nvPicPr>
          <p:cNvPr id="6" name="Picture Placeholder 5" descr="A blue and purple spiral">
            <a:extLst>
              <a:ext uri="{FF2B5EF4-FFF2-40B4-BE49-F238E27FC236}">
                <a16:creationId xmlns:a16="http://schemas.microsoft.com/office/drawing/2014/main" id="{05B64636-376E-96D4-B550-D764B2C6A6A7}"/>
              </a:ext>
            </a:extLst>
          </p:cNvPr>
          <p:cNvPicPr>
            <a:picLocks noGrp="1" noChangeAspect="1"/>
          </p:cNvPicPr>
          <p:nvPr>
            <p:ph type="pic" sz="quarter" idx="37"/>
          </p:nvPr>
        </p:nvPicPr>
        <p:blipFill rotWithShape="1">
          <a:blip r:embed="rId3" cstate="screen">
            <a:extLst>
              <a:ext uri="{28A0092B-C50C-407E-A947-70E740481C1C}">
                <a14:useLocalDpi xmlns:a14="http://schemas.microsoft.com/office/drawing/2010/main"/>
              </a:ext>
            </a:extLst>
          </a:blip>
          <a:srcRect t="202" b="202"/>
          <a:stretch/>
        </p:blipFill>
        <p:spPr>
          <a:xfrm>
            <a:off x="336550" y="336550"/>
            <a:ext cx="5303640" cy="6184900"/>
          </a:xfrm>
        </p:spPr>
      </p:pic>
      <p:sp>
        <p:nvSpPr>
          <p:cNvPr id="3" name="Content Placeholder 2">
            <a:extLst>
              <a:ext uri="{FF2B5EF4-FFF2-40B4-BE49-F238E27FC236}">
                <a16:creationId xmlns:a16="http://schemas.microsoft.com/office/drawing/2014/main" id="{FB2F5F9A-B16D-CA49-7F40-A0142E41DC56}"/>
              </a:ext>
            </a:extLst>
          </p:cNvPr>
          <p:cNvSpPr>
            <a:spLocks noGrp="1"/>
          </p:cNvSpPr>
          <p:nvPr>
            <p:ph sz="quarter" idx="36"/>
          </p:nvPr>
        </p:nvSpPr>
        <p:spPr>
          <a:xfrm>
            <a:off x="6889627" y="3104277"/>
            <a:ext cx="4371560" cy="3022201"/>
          </a:xfrm>
        </p:spPr>
        <p:txBody>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sp>
        <p:nvSpPr>
          <p:cNvPr id="4" name="Slide Number Placeholder 3">
            <a:extLst>
              <a:ext uri="{FF2B5EF4-FFF2-40B4-BE49-F238E27FC236}">
                <a16:creationId xmlns:a16="http://schemas.microsoft.com/office/drawing/2014/main" id="{921DB868-BEE2-49F7-9AC5-A3B143880250}"/>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16</a:t>
            </a:fld>
            <a:endParaRPr lang="en-US" dirty="0"/>
          </a:p>
        </p:txBody>
      </p:sp>
    </p:spTree>
    <p:extLst>
      <p:ext uri="{BB962C8B-B14F-4D97-AF65-F5344CB8AC3E}">
        <p14:creationId xmlns:p14="http://schemas.microsoft.com/office/powerpoint/2010/main" val="910315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6DE3104-398C-EF95-D86E-630F512487F9}"/>
              </a:ext>
            </a:extLst>
          </p:cNvPr>
          <p:cNvSpPr>
            <a:spLocks noGrp="1"/>
          </p:cNvSpPr>
          <p:nvPr>
            <p:ph type="title"/>
          </p:nvPr>
        </p:nvSpPr>
        <p:spPr>
          <a:xfrm>
            <a:off x="835370" y="171396"/>
            <a:ext cx="3736630" cy="2202350"/>
          </a:xfrm>
        </p:spPr>
        <p:txBody>
          <a:bodyPr/>
          <a:lstStyle/>
          <a:p>
            <a:pPr lvl="0"/>
            <a:r>
              <a:rPr lang="en-US" noProof="0" dirty="0"/>
              <a:t>DYNAMIC DELIVERY</a:t>
            </a:r>
          </a:p>
        </p:txBody>
      </p:sp>
      <p:sp>
        <p:nvSpPr>
          <p:cNvPr id="4" name="Content Placeholder 3">
            <a:extLst>
              <a:ext uri="{FF2B5EF4-FFF2-40B4-BE49-F238E27FC236}">
                <a16:creationId xmlns:a16="http://schemas.microsoft.com/office/drawing/2014/main" id="{67328E6B-D306-C2F9-54E9-FD35599AC24B}"/>
              </a:ext>
            </a:extLst>
          </p:cNvPr>
          <p:cNvSpPr>
            <a:spLocks noGrp="1"/>
          </p:cNvSpPr>
          <p:nvPr>
            <p:ph sz="quarter" idx="36"/>
          </p:nvPr>
        </p:nvSpPr>
        <p:spPr>
          <a:xfrm>
            <a:off x="841716" y="3078480"/>
            <a:ext cx="3108193" cy="3047997"/>
          </a:xfrm>
        </p:spPr>
        <p:txBody>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5" name="Table Placeholder 2">
            <a:extLst>
              <a:ext uri="{FF2B5EF4-FFF2-40B4-BE49-F238E27FC236}">
                <a16:creationId xmlns:a16="http://schemas.microsoft.com/office/drawing/2014/main" id="{67588EB3-ED1D-6AD3-5960-55BD64293774}"/>
              </a:ext>
            </a:extLst>
          </p:cNvPr>
          <p:cNvGraphicFramePr>
            <a:graphicFrameLocks noGrp="1"/>
          </p:cNvGraphicFramePr>
          <p:nvPr>
            <p:ph type="tbl" sz="quarter" idx="37"/>
            <p:extLst>
              <p:ext uri="{D42A27DB-BD31-4B8C-83A1-F6EECF244321}">
                <p14:modId xmlns:p14="http://schemas.microsoft.com/office/powerpoint/2010/main" val="1366282485"/>
              </p:ext>
            </p:extLst>
          </p:nvPr>
        </p:nvGraphicFramePr>
        <p:xfrm>
          <a:off x="5067300" y="404813"/>
          <a:ext cx="6705602" cy="6049480"/>
        </p:xfrm>
        <a:graphic>
          <a:graphicData uri="http://schemas.openxmlformats.org/drawingml/2006/table">
            <a:tbl>
              <a:tblPr firstRow="1" bandRow="1">
                <a:tableStyleId>{10A1B5D5-9B99-4C35-A422-299274C87663}</a:tableStyleId>
              </a:tblPr>
              <a:tblGrid>
                <a:gridCol w="1676400">
                  <a:extLst>
                    <a:ext uri="{9D8B030D-6E8A-4147-A177-3AD203B41FA5}">
                      <a16:colId xmlns:a16="http://schemas.microsoft.com/office/drawing/2014/main" val="127040821"/>
                    </a:ext>
                  </a:extLst>
                </a:gridCol>
                <a:gridCol w="1932147">
                  <a:extLst>
                    <a:ext uri="{9D8B030D-6E8A-4147-A177-3AD203B41FA5}">
                      <a16:colId xmlns:a16="http://schemas.microsoft.com/office/drawing/2014/main" val="149845700"/>
                    </a:ext>
                  </a:extLst>
                </a:gridCol>
                <a:gridCol w="1420655">
                  <a:extLst>
                    <a:ext uri="{9D8B030D-6E8A-4147-A177-3AD203B41FA5}">
                      <a16:colId xmlns:a16="http://schemas.microsoft.com/office/drawing/2014/main" val="3119692462"/>
                    </a:ext>
                  </a:extLst>
                </a:gridCol>
                <a:gridCol w="1676400">
                  <a:extLst>
                    <a:ext uri="{9D8B030D-6E8A-4147-A177-3AD203B41FA5}">
                      <a16:colId xmlns:a16="http://schemas.microsoft.com/office/drawing/2014/main" val="3472639139"/>
                    </a:ext>
                  </a:extLst>
                </a:gridCol>
              </a:tblGrid>
              <a:tr h="924240">
                <a:tc>
                  <a:txBody>
                    <a:bodyPr/>
                    <a:lstStyle>
                      <a:lvl1pPr marL="0" algn="l" defTabSz="914400" rtl="0" eaLnBrk="1" latinLnBrk="0" hangingPunct="1">
                        <a:defRPr sz="1800" b="1" kern="1200">
                          <a:solidFill>
                            <a:schemeClr val="lt1"/>
                          </a:solidFill>
                          <a:latin typeface="Tenorite "/>
                        </a:defRPr>
                      </a:lvl1pPr>
                      <a:lvl2pPr marL="457200" algn="l" defTabSz="914400" rtl="0" eaLnBrk="1" latinLnBrk="0" hangingPunct="1">
                        <a:defRPr sz="1800" b="1" kern="1200">
                          <a:solidFill>
                            <a:schemeClr val="lt1"/>
                          </a:solidFill>
                          <a:latin typeface="Tenorite "/>
                        </a:defRPr>
                      </a:lvl2pPr>
                      <a:lvl3pPr marL="914400" algn="l" defTabSz="914400" rtl="0" eaLnBrk="1" latinLnBrk="0" hangingPunct="1">
                        <a:defRPr sz="1800" b="1" kern="1200">
                          <a:solidFill>
                            <a:schemeClr val="lt1"/>
                          </a:solidFill>
                          <a:latin typeface="Tenorite "/>
                        </a:defRPr>
                      </a:lvl3pPr>
                      <a:lvl4pPr marL="1371600" algn="l" defTabSz="914400" rtl="0" eaLnBrk="1" latinLnBrk="0" hangingPunct="1">
                        <a:defRPr sz="1800" b="1" kern="1200">
                          <a:solidFill>
                            <a:schemeClr val="lt1"/>
                          </a:solidFill>
                          <a:latin typeface="Tenorite "/>
                        </a:defRPr>
                      </a:lvl4pPr>
                      <a:lvl5pPr marL="1828800" algn="l" defTabSz="914400" rtl="0" eaLnBrk="1" latinLnBrk="0" hangingPunct="1">
                        <a:defRPr sz="1800" b="1" kern="1200">
                          <a:solidFill>
                            <a:schemeClr val="lt1"/>
                          </a:solidFill>
                          <a:latin typeface="Tenorite "/>
                        </a:defRPr>
                      </a:lvl5pPr>
                      <a:lvl6pPr marL="2286000" algn="l" defTabSz="914400" rtl="0" eaLnBrk="1" latinLnBrk="0" hangingPunct="1">
                        <a:defRPr sz="1800" b="1" kern="1200">
                          <a:solidFill>
                            <a:schemeClr val="lt1"/>
                          </a:solidFill>
                          <a:latin typeface="Tenorite "/>
                        </a:defRPr>
                      </a:lvl6pPr>
                      <a:lvl7pPr marL="2743200" algn="l" defTabSz="914400" rtl="0" eaLnBrk="1" latinLnBrk="0" hangingPunct="1">
                        <a:defRPr sz="1800" b="1" kern="1200">
                          <a:solidFill>
                            <a:schemeClr val="lt1"/>
                          </a:solidFill>
                          <a:latin typeface="Tenorite "/>
                        </a:defRPr>
                      </a:lvl7pPr>
                      <a:lvl8pPr marL="3200400" algn="l" defTabSz="914400" rtl="0" eaLnBrk="1" latinLnBrk="0" hangingPunct="1">
                        <a:defRPr sz="1800" b="1" kern="1200">
                          <a:solidFill>
                            <a:schemeClr val="lt1"/>
                          </a:solidFill>
                          <a:latin typeface="Tenorite "/>
                        </a:defRPr>
                      </a:lvl8pPr>
                      <a:lvl9pPr marL="3657600" algn="l" defTabSz="914400" rtl="0" eaLnBrk="1" latinLnBrk="0" hangingPunct="1">
                        <a:defRPr sz="1800" b="1" kern="1200">
                          <a:solidFill>
                            <a:schemeClr val="lt1"/>
                          </a:solidFill>
                          <a:latin typeface="Tenorite "/>
                        </a:defRPr>
                      </a:lvl9pPr>
                    </a:lstStyle>
                    <a:p>
                      <a:pPr algn="ctr"/>
                      <a:r>
                        <a:rPr lang="en-US" dirty="0">
                          <a:latin typeface="+mn-lt"/>
                        </a:rPr>
                        <a:t>METRIC</a:t>
                      </a:r>
                      <a:endParaRPr lang="en-US" b="0" dirty="0">
                        <a:latin typeface="+mn-lt"/>
                      </a:endParaRPr>
                    </a:p>
                  </a:txBody>
                  <a:tcPr anchor="ctr"/>
                </a:tc>
                <a:tc>
                  <a:txBody>
                    <a:bodyPr/>
                    <a:lstStyle>
                      <a:lvl1pPr marL="0" algn="l" defTabSz="914400" rtl="0" eaLnBrk="1" latinLnBrk="0" hangingPunct="1">
                        <a:defRPr sz="1800" b="1" kern="1200">
                          <a:solidFill>
                            <a:schemeClr val="lt1"/>
                          </a:solidFill>
                          <a:latin typeface="Tenorite "/>
                        </a:defRPr>
                      </a:lvl1pPr>
                      <a:lvl2pPr marL="457200" algn="l" defTabSz="914400" rtl="0" eaLnBrk="1" latinLnBrk="0" hangingPunct="1">
                        <a:defRPr sz="1800" b="1" kern="1200">
                          <a:solidFill>
                            <a:schemeClr val="lt1"/>
                          </a:solidFill>
                          <a:latin typeface="Tenorite "/>
                        </a:defRPr>
                      </a:lvl2pPr>
                      <a:lvl3pPr marL="914400" algn="l" defTabSz="914400" rtl="0" eaLnBrk="1" latinLnBrk="0" hangingPunct="1">
                        <a:defRPr sz="1800" b="1" kern="1200">
                          <a:solidFill>
                            <a:schemeClr val="lt1"/>
                          </a:solidFill>
                          <a:latin typeface="Tenorite "/>
                        </a:defRPr>
                      </a:lvl3pPr>
                      <a:lvl4pPr marL="1371600" algn="l" defTabSz="914400" rtl="0" eaLnBrk="1" latinLnBrk="0" hangingPunct="1">
                        <a:defRPr sz="1800" b="1" kern="1200">
                          <a:solidFill>
                            <a:schemeClr val="lt1"/>
                          </a:solidFill>
                          <a:latin typeface="Tenorite "/>
                        </a:defRPr>
                      </a:lvl4pPr>
                      <a:lvl5pPr marL="1828800" algn="l" defTabSz="914400" rtl="0" eaLnBrk="1" latinLnBrk="0" hangingPunct="1">
                        <a:defRPr sz="1800" b="1" kern="1200">
                          <a:solidFill>
                            <a:schemeClr val="lt1"/>
                          </a:solidFill>
                          <a:latin typeface="Tenorite "/>
                        </a:defRPr>
                      </a:lvl5pPr>
                      <a:lvl6pPr marL="2286000" algn="l" defTabSz="914400" rtl="0" eaLnBrk="1" latinLnBrk="0" hangingPunct="1">
                        <a:defRPr sz="1800" b="1" kern="1200">
                          <a:solidFill>
                            <a:schemeClr val="lt1"/>
                          </a:solidFill>
                          <a:latin typeface="Tenorite "/>
                        </a:defRPr>
                      </a:lvl6pPr>
                      <a:lvl7pPr marL="2743200" algn="l" defTabSz="914400" rtl="0" eaLnBrk="1" latinLnBrk="0" hangingPunct="1">
                        <a:defRPr sz="1800" b="1" kern="1200">
                          <a:solidFill>
                            <a:schemeClr val="lt1"/>
                          </a:solidFill>
                          <a:latin typeface="Tenorite "/>
                        </a:defRPr>
                      </a:lvl7pPr>
                      <a:lvl8pPr marL="3200400" algn="l" defTabSz="914400" rtl="0" eaLnBrk="1" latinLnBrk="0" hangingPunct="1">
                        <a:defRPr sz="1800" b="1" kern="1200">
                          <a:solidFill>
                            <a:schemeClr val="lt1"/>
                          </a:solidFill>
                          <a:latin typeface="Tenorite "/>
                        </a:defRPr>
                      </a:lvl8pPr>
                      <a:lvl9pPr marL="3657600" algn="l" defTabSz="914400" rtl="0" eaLnBrk="1" latinLnBrk="0" hangingPunct="1">
                        <a:defRPr sz="1800" b="1" kern="1200">
                          <a:solidFill>
                            <a:schemeClr val="lt1"/>
                          </a:solidFill>
                          <a:latin typeface="Tenorite "/>
                        </a:defRPr>
                      </a:lvl9pPr>
                    </a:lstStyle>
                    <a:p>
                      <a:pPr algn="ctr"/>
                      <a:r>
                        <a:rPr lang="en-US" dirty="0">
                          <a:latin typeface="+mn-lt"/>
                        </a:rPr>
                        <a:t>MEASUREMENT</a:t>
                      </a:r>
                      <a:endParaRPr lang="en-US" b="0" dirty="0">
                        <a:latin typeface="+mn-lt"/>
                      </a:endParaRPr>
                    </a:p>
                  </a:txBody>
                  <a:tcPr anchor="ctr"/>
                </a:tc>
                <a:tc>
                  <a:txBody>
                    <a:bodyPr/>
                    <a:lstStyle>
                      <a:lvl1pPr marL="0" algn="l" defTabSz="914400" rtl="0" eaLnBrk="1" latinLnBrk="0" hangingPunct="1">
                        <a:defRPr sz="1800" b="1" kern="1200">
                          <a:solidFill>
                            <a:schemeClr val="lt1"/>
                          </a:solidFill>
                          <a:latin typeface="Tenorite "/>
                        </a:defRPr>
                      </a:lvl1pPr>
                      <a:lvl2pPr marL="457200" algn="l" defTabSz="914400" rtl="0" eaLnBrk="1" latinLnBrk="0" hangingPunct="1">
                        <a:defRPr sz="1800" b="1" kern="1200">
                          <a:solidFill>
                            <a:schemeClr val="lt1"/>
                          </a:solidFill>
                          <a:latin typeface="Tenorite "/>
                        </a:defRPr>
                      </a:lvl2pPr>
                      <a:lvl3pPr marL="914400" algn="l" defTabSz="914400" rtl="0" eaLnBrk="1" latinLnBrk="0" hangingPunct="1">
                        <a:defRPr sz="1800" b="1" kern="1200">
                          <a:solidFill>
                            <a:schemeClr val="lt1"/>
                          </a:solidFill>
                          <a:latin typeface="Tenorite "/>
                        </a:defRPr>
                      </a:lvl3pPr>
                      <a:lvl4pPr marL="1371600" algn="l" defTabSz="914400" rtl="0" eaLnBrk="1" latinLnBrk="0" hangingPunct="1">
                        <a:defRPr sz="1800" b="1" kern="1200">
                          <a:solidFill>
                            <a:schemeClr val="lt1"/>
                          </a:solidFill>
                          <a:latin typeface="Tenorite "/>
                        </a:defRPr>
                      </a:lvl4pPr>
                      <a:lvl5pPr marL="1828800" algn="l" defTabSz="914400" rtl="0" eaLnBrk="1" latinLnBrk="0" hangingPunct="1">
                        <a:defRPr sz="1800" b="1" kern="1200">
                          <a:solidFill>
                            <a:schemeClr val="lt1"/>
                          </a:solidFill>
                          <a:latin typeface="Tenorite "/>
                        </a:defRPr>
                      </a:lvl5pPr>
                      <a:lvl6pPr marL="2286000" algn="l" defTabSz="914400" rtl="0" eaLnBrk="1" latinLnBrk="0" hangingPunct="1">
                        <a:defRPr sz="1800" b="1" kern="1200">
                          <a:solidFill>
                            <a:schemeClr val="lt1"/>
                          </a:solidFill>
                          <a:latin typeface="Tenorite "/>
                        </a:defRPr>
                      </a:lvl6pPr>
                      <a:lvl7pPr marL="2743200" algn="l" defTabSz="914400" rtl="0" eaLnBrk="1" latinLnBrk="0" hangingPunct="1">
                        <a:defRPr sz="1800" b="1" kern="1200">
                          <a:solidFill>
                            <a:schemeClr val="lt1"/>
                          </a:solidFill>
                          <a:latin typeface="Tenorite "/>
                        </a:defRPr>
                      </a:lvl7pPr>
                      <a:lvl8pPr marL="3200400" algn="l" defTabSz="914400" rtl="0" eaLnBrk="1" latinLnBrk="0" hangingPunct="1">
                        <a:defRPr sz="1800" b="1" kern="1200">
                          <a:solidFill>
                            <a:schemeClr val="lt1"/>
                          </a:solidFill>
                          <a:latin typeface="Tenorite "/>
                        </a:defRPr>
                      </a:lvl8pPr>
                      <a:lvl9pPr marL="3657600" algn="l" defTabSz="914400" rtl="0" eaLnBrk="1" latinLnBrk="0" hangingPunct="1">
                        <a:defRPr sz="1800" b="1" kern="1200">
                          <a:solidFill>
                            <a:schemeClr val="lt1"/>
                          </a:solidFill>
                          <a:latin typeface="Tenorite "/>
                        </a:defRPr>
                      </a:lvl9pPr>
                    </a:lstStyle>
                    <a:p>
                      <a:pPr algn="ctr"/>
                      <a:r>
                        <a:rPr lang="en-US" dirty="0">
                          <a:latin typeface="+mn-lt"/>
                        </a:rPr>
                        <a:t>TARGET</a:t>
                      </a:r>
                      <a:endParaRPr lang="en-US" b="0" dirty="0">
                        <a:latin typeface="+mn-lt"/>
                      </a:endParaRPr>
                    </a:p>
                  </a:txBody>
                  <a:tcPr anchor="ctr"/>
                </a:tc>
                <a:tc>
                  <a:txBody>
                    <a:bodyPr/>
                    <a:lstStyle>
                      <a:lvl1pPr marL="0" algn="l" defTabSz="914400" rtl="0" eaLnBrk="1" latinLnBrk="0" hangingPunct="1">
                        <a:defRPr sz="1800" b="1" kern="1200">
                          <a:solidFill>
                            <a:schemeClr val="lt1"/>
                          </a:solidFill>
                          <a:latin typeface="Tenorite "/>
                        </a:defRPr>
                      </a:lvl1pPr>
                      <a:lvl2pPr marL="457200" algn="l" defTabSz="914400" rtl="0" eaLnBrk="1" latinLnBrk="0" hangingPunct="1">
                        <a:defRPr sz="1800" b="1" kern="1200">
                          <a:solidFill>
                            <a:schemeClr val="lt1"/>
                          </a:solidFill>
                          <a:latin typeface="Tenorite "/>
                        </a:defRPr>
                      </a:lvl2pPr>
                      <a:lvl3pPr marL="914400" algn="l" defTabSz="914400" rtl="0" eaLnBrk="1" latinLnBrk="0" hangingPunct="1">
                        <a:defRPr sz="1800" b="1" kern="1200">
                          <a:solidFill>
                            <a:schemeClr val="lt1"/>
                          </a:solidFill>
                          <a:latin typeface="Tenorite "/>
                        </a:defRPr>
                      </a:lvl3pPr>
                      <a:lvl4pPr marL="1371600" algn="l" defTabSz="914400" rtl="0" eaLnBrk="1" latinLnBrk="0" hangingPunct="1">
                        <a:defRPr sz="1800" b="1" kern="1200">
                          <a:solidFill>
                            <a:schemeClr val="lt1"/>
                          </a:solidFill>
                          <a:latin typeface="Tenorite "/>
                        </a:defRPr>
                      </a:lvl4pPr>
                      <a:lvl5pPr marL="1828800" algn="l" defTabSz="914400" rtl="0" eaLnBrk="1" latinLnBrk="0" hangingPunct="1">
                        <a:defRPr sz="1800" b="1" kern="1200">
                          <a:solidFill>
                            <a:schemeClr val="lt1"/>
                          </a:solidFill>
                          <a:latin typeface="Tenorite "/>
                        </a:defRPr>
                      </a:lvl5pPr>
                      <a:lvl6pPr marL="2286000" algn="l" defTabSz="914400" rtl="0" eaLnBrk="1" latinLnBrk="0" hangingPunct="1">
                        <a:defRPr sz="1800" b="1" kern="1200">
                          <a:solidFill>
                            <a:schemeClr val="lt1"/>
                          </a:solidFill>
                          <a:latin typeface="Tenorite "/>
                        </a:defRPr>
                      </a:lvl6pPr>
                      <a:lvl7pPr marL="2743200" algn="l" defTabSz="914400" rtl="0" eaLnBrk="1" latinLnBrk="0" hangingPunct="1">
                        <a:defRPr sz="1800" b="1" kern="1200">
                          <a:solidFill>
                            <a:schemeClr val="lt1"/>
                          </a:solidFill>
                          <a:latin typeface="Tenorite "/>
                        </a:defRPr>
                      </a:lvl7pPr>
                      <a:lvl8pPr marL="3200400" algn="l" defTabSz="914400" rtl="0" eaLnBrk="1" latinLnBrk="0" hangingPunct="1">
                        <a:defRPr sz="1800" b="1" kern="1200">
                          <a:solidFill>
                            <a:schemeClr val="lt1"/>
                          </a:solidFill>
                          <a:latin typeface="Tenorite "/>
                        </a:defRPr>
                      </a:lvl8pPr>
                      <a:lvl9pPr marL="3657600" algn="l" defTabSz="914400" rtl="0" eaLnBrk="1" latinLnBrk="0" hangingPunct="1">
                        <a:defRPr sz="1800" b="1" kern="1200">
                          <a:solidFill>
                            <a:schemeClr val="lt1"/>
                          </a:solidFill>
                          <a:latin typeface="Tenorite "/>
                        </a:defRPr>
                      </a:lvl9pPr>
                    </a:lstStyle>
                    <a:p>
                      <a:pPr algn="ctr"/>
                      <a:r>
                        <a:rPr lang="en-US" dirty="0">
                          <a:latin typeface="+mn-lt"/>
                        </a:rPr>
                        <a:t>ACTUAL</a:t>
                      </a:r>
                      <a:endParaRPr lang="en-US" b="0" dirty="0">
                        <a:latin typeface="+mn-lt"/>
                      </a:endParaRPr>
                    </a:p>
                  </a:txBody>
                  <a:tcPr anchor="ctr"/>
                </a:tc>
                <a:extLst>
                  <a:ext uri="{0D108BD9-81ED-4DB2-BD59-A6C34878D82A}">
                    <a16:rowId xmlns:a16="http://schemas.microsoft.com/office/drawing/2014/main" val="3298013591"/>
                  </a:ext>
                </a:extLst>
              </a:tr>
              <a:tr h="1015099">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Audience attendance</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 of attendees</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150</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120</a:t>
                      </a:r>
                    </a:p>
                  </a:txBody>
                  <a:tcPr anchor="ctr"/>
                </a:tc>
                <a:extLst>
                  <a:ext uri="{0D108BD9-81ED-4DB2-BD59-A6C34878D82A}">
                    <a16:rowId xmlns:a16="http://schemas.microsoft.com/office/drawing/2014/main" val="3873867931"/>
                  </a:ext>
                </a:extLst>
              </a:tr>
              <a:tr h="1015099">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Engagement duration</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Minutes</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60</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75</a:t>
                      </a:r>
                    </a:p>
                  </a:txBody>
                  <a:tcPr anchor="ctr"/>
                </a:tc>
                <a:extLst>
                  <a:ext uri="{0D108BD9-81ED-4DB2-BD59-A6C34878D82A}">
                    <a16:rowId xmlns:a16="http://schemas.microsoft.com/office/drawing/2014/main" val="85209771"/>
                  </a:ext>
                </a:extLst>
              </a:tr>
              <a:tr h="1015099">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Q&amp;A interaction</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 of questions</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10</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15</a:t>
                      </a:r>
                    </a:p>
                  </a:txBody>
                  <a:tcPr anchor="ctr"/>
                </a:tc>
                <a:extLst>
                  <a:ext uri="{0D108BD9-81ED-4DB2-BD59-A6C34878D82A}">
                    <a16:rowId xmlns:a16="http://schemas.microsoft.com/office/drawing/2014/main" val="4061031278"/>
                  </a:ext>
                </a:extLst>
              </a:tr>
              <a:tr h="1015099">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Positive feedback</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Percentage (%)</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90</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95</a:t>
                      </a:r>
                    </a:p>
                  </a:txBody>
                  <a:tcPr anchor="ctr"/>
                </a:tc>
                <a:extLst>
                  <a:ext uri="{0D108BD9-81ED-4DB2-BD59-A6C34878D82A}">
                    <a16:rowId xmlns:a16="http://schemas.microsoft.com/office/drawing/2014/main" val="3591840781"/>
                  </a:ext>
                </a:extLst>
              </a:tr>
              <a:tr h="1064844">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Rate of information retention</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Percentage (%)</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80</a:t>
                      </a:r>
                    </a:p>
                  </a:txBody>
                  <a:tcPr anchor="ctr"/>
                </a:tc>
                <a:tc>
                  <a:txBody>
                    <a:bodyPr/>
                    <a:lstStyle>
                      <a:lvl1pPr marL="0" algn="l" defTabSz="914400" rtl="0" eaLnBrk="1" latinLnBrk="0" hangingPunct="1">
                        <a:defRPr sz="1800" kern="1200">
                          <a:solidFill>
                            <a:schemeClr val="dk1"/>
                          </a:solidFill>
                          <a:latin typeface="Tenorite "/>
                        </a:defRPr>
                      </a:lvl1pPr>
                      <a:lvl2pPr marL="457200" algn="l" defTabSz="914400" rtl="0" eaLnBrk="1" latinLnBrk="0" hangingPunct="1">
                        <a:defRPr sz="1800" kern="1200">
                          <a:solidFill>
                            <a:schemeClr val="dk1"/>
                          </a:solidFill>
                          <a:latin typeface="Tenorite "/>
                        </a:defRPr>
                      </a:lvl2pPr>
                      <a:lvl3pPr marL="914400" algn="l" defTabSz="914400" rtl="0" eaLnBrk="1" latinLnBrk="0" hangingPunct="1">
                        <a:defRPr sz="1800" kern="1200">
                          <a:solidFill>
                            <a:schemeClr val="dk1"/>
                          </a:solidFill>
                          <a:latin typeface="Tenorite "/>
                        </a:defRPr>
                      </a:lvl3pPr>
                      <a:lvl4pPr marL="1371600" algn="l" defTabSz="914400" rtl="0" eaLnBrk="1" latinLnBrk="0" hangingPunct="1">
                        <a:defRPr sz="1800" kern="1200">
                          <a:solidFill>
                            <a:schemeClr val="dk1"/>
                          </a:solidFill>
                          <a:latin typeface="Tenorite "/>
                        </a:defRPr>
                      </a:lvl4pPr>
                      <a:lvl5pPr marL="1828800" algn="l" defTabSz="914400" rtl="0" eaLnBrk="1" latinLnBrk="0" hangingPunct="1">
                        <a:defRPr sz="1800" kern="1200">
                          <a:solidFill>
                            <a:schemeClr val="dk1"/>
                          </a:solidFill>
                          <a:latin typeface="Tenorite "/>
                        </a:defRPr>
                      </a:lvl5pPr>
                      <a:lvl6pPr marL="2286000" algn="l" defTabSz="914400" rtl="0" eaLnBrk="1" latinLnBrk="0" hangingPunct="1">
                        <a:defRPr sz="1800" kern="1200">
                          <a:solidFill>
                            <a:schemeClr val="dk1"/>
                          </a:solidFill>
                          <a:latin typeface="Tenorite "/>
                        </a:defRPr>
                      </a:lvl6pPr>
                      <a:lvl7pPr marL="2743200" algn="l" defTabSz="914400" rtl="0" eaLnBrk="1" latinLnBrk="0" hangingPunct="1">
                        <a:defRPr sz="1800" kern="1200">
                          <a:solidFill>
                            <a:schemeClr val="dk1"/>
                          </a:solidFill>
                          <a:latin typeface="Tenorite "/>
                        </a:defRPr>
                      </a:lvl7pPr>
                      <a:lvl8pPr marL="3200400" algn="l" defTabSz="914400" rtl="0" eaLnBrk="1" latinLnBrk="0" hangingPunct="1">
                        <a:defRPr sz="1800" kern="1200">
                          <a:solidFill>
                            <a:schemeClr val="dk1"/>
                          </a:solidFill>
                          <a:latin typeface="Tenorite "/>
                        </a:defRPr>
                      </a:lvl8pPr>
                      <a:lvl9pPr marL="3657600" algn="l" defTabSz="914400" rtl="0" eaLnBrk="1" latinLnBrk="0" hangingPunct="1">
                        <a:defRPr sz="1800" kern="1200">
                          <a:solidFill>
                            <a:schemeClr val="dk1"/>
                          </a:solidFill>
                          <a:latin typeface="Tenorite "/>
                        </a:defRPr>
                      </a:lvl9pPr>
                    </a:lstStyle>
                    <a:p>
                      <a:pPr algn="ctr"/>
                      <a:r>
                        <a:rPr lang="en-US" dirty="0">
                          <a:latin typeface="+mn-lt"/>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21700711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pic>
        <p:nvPicPr>
          <p:cNvPr id="8" name="Picture Placeholder 7" descr="A blue and purple spirals">
            <a:extLst>
              <a:ext uri="{FF2B5EF4-FFF2-40B4-BE49-F238E27FC236}">
                <a16:creationId xmlns:a16="http://schemas.microsoft.com/office/drawing/2014/main" id="{E1DBD4C7-D952-4426-40FD-8799F80F821F}"/>
              </a:ext>
            </a:extLst>
          </p:cNvPr>
          <p:cNvPicPr>
            <a:picLocks noGrp="1" noChangeAspect="1"/>
          </p:cNvPicPr>
          <p:nvPr>
            <p:ph type="pic" sz="quarter" idx="13"/>
          </p:nvPr>
        </p:nvPicPr>
        <p:blipFill>
          <a:blip r:embed="rId3"/>
          <a:srcRect t="31" b="31"/>
          <a:stretch/>
        </p:blipFill>
        <p:spPr>
          <a:xfrm>
            <a:off x="6497638" y="336550"/>
            <a:ext cx="5322887" cy="6184900"/>
          </a:xfrm>
        </p:spPr>
      </p:pic>
      <p:sp>
        <p:nvSpPr>
          <p:cNvPr id="4" name="Slide Number Placeholder 3">
            <a:extLst>
              <a:ext uri="{FF2B5EF4-FFF2-40B4-BE49-F238E27FC236}">
                <a16:creationId xmlns:a16="http://schemas.microsoft.com/office/drawing/2014/main" id="{67D6EA54-3083-FB0D-9011-2353791B0495}"/>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18</a:t>
            </a:fld>
            <a:endParaRPr lang="en-US" dirty="0"/>
          </a:p>
        </p:txBody>
      </p:sp>
    </p:spTree>
    <p:extLst>
      <p:ext uri="{BB962C8B-B14F-4D97-AF65-F5344CB8AC3E}">
        <p14:creationId xmlns:p14="http://schemas.microsoft.com/office/powerpoint/2010/main" val="598144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F125C3-99F8-5ABF-1328-0370F112121B}"/>
              </a:ext>
            </a:extLst>
          </p:cNvPr>
          <p:cNvSpPr>
            <a:spLocks noGrp="1"/>
          </p:cNvSpPr>
          <p:nvPr>
            <p:ph type="title"/>
          </p:nvPr>
        </p:nvSpPr>
        <p:spPr>
          <a:xfrm>
            <a:off x="835370" y="643842"/>
            <a:ext cx="10515601" cy="1140849"/>
          </a:xfrm>
        </p:spPr>
        <p:txBody>
          <a:bodyPr/>
          <a:lstStyle/>
          <a:p>
            <a:r>
              <a:rPr lang="en-US" dirty="0"/>
              <a:t>SPEAKING ENGAGEMENT METRICS</a:t>
            </a:r>
          </a:p>
        </p:txBody>
      </p:sp>
      <p:graphicFrame>
        <p:nvGraphicFramePr>
          <p:cNvPr id="5" name="Table Placeholder 2">
            <a:extLst>
              <a:ext uri="{FF2B5EF4-FFF2-40B4-BE49-F238E27FC236}">
                <a16:creationId xmlns:a16="http://schemas.microsoft.com/office/drawing/2014/main" id="{8EEA5630-8504-C8C7-2F0C-EE6D53FDDCC5}"/>
              </a:ext>
            </a:extLst>
          </p:cNvPr>
          <p:cNvGraphicFramePr>
            <a:graphicFrameLocks noGrp="1"/>
          </p:cNvGraphicFramePr>
          <p:nvPr>
            <p:ph type="tbl" sz="quarter" idx="13"/>
            <p:extLst>
              <p:ext uri="{D42A27DB-BD31-4B8C-83A1-F6EECF244321}">
                <p14:modId xmlns:p14="http://schemas.microsoft.com/office/powerpoint/2010/main" val="3050753078"/>
              </p:ext>
            </p:extLst>
          </p:nvPr>
        </p:nvGraphicFramePr>
        <p:xfrm>
          <a:off x="835025" y="2560638"/>
          <a:ext cx="10515601" cy="3477156"/>
        </p:xfrm>
        <a:graphic>
          <a:graphicData uri="http://schemas.openxmlformats.org/drawingml/2006/table">
            <a:tbl>
              <a:tblPr firstRow="1" bandRow="1">
                <a:tableStyleId>{10A1B5D5-9B99-4C35-A422-299274C87663}</a:tableStyleId>
              </a:tblPr>
              <a:tblGrid>
                <a:gridCol w="3433998">
                  <a:extLst>
                    <a:ext uri="{9D8B030D-6E8A-4147-A177-3AD203B41FA5}">
                      <a16:colId xmlns:a16="http://schemas.microsoft.com/office/drawing/2014/main" val="127040821"/>
                    </a:ext>
                  </a:extLst>
                </a:gridCol>
                <a:gridCol w="2450892">
                  <a:extLst>
                    <a:ext uri="{9D8B030D-6E8A-4147-A177-3AD203B41FA5}">
                      <a16:colId xmlns:a16="http://schemas.microsoft.com/office/drawing/2014/main" val="149845700"/>
                    </a:ext>
                  </a:extLst>
                </a:gridCol>
                <a:gridCol w="2375942">
                  <a:extLst>
                    <a:ext uri="{9D8B030D-6E8A-4147-A177-3AD203B41FA5}">
                      <a16:colId xmlns:a16="http://schemas.microsoft.com/office/drawing/2014/main" val="3119692462"/>
                    </a:ext>
                  </a:extLst>
                </a:gridCol>
                <a:gridCol w="2254769">
                  <a:extLst>
                    <a:ext uri="{9D8B030D-6E8A-4147-A177-3AD203B41FA5}">
                      <a16:colId xmlns:a16="http://schemas.microsoft.com/office/drawing/2014/main" val="3472639139"/>
                    </a:ext>
                  </a:extLst>
                </a:gridCol>
              </a:tblGrid>
              <a:tr h="579526">
                <a:tc>
                  <a:txBody>
                    <a:bodyPr/>
                    <a:lstStyle/>
                    <a:p>
                      <a:pPr algn="ctr"/>
                      <a:r>
                        <a:rPr lang="en-US" dirty="0"/>
                        <a:t>IMPACT FACTOR</a:t>
                      </a:r>
                      <a:endParaRPr lang="en-US" b="0" dirty="0"/>
                    </a:p>
                  </a:txBody>
                  <a:tcPr anchor="ctr"/>
                </a:tc>
                <a:tc>
                  <a:txBody>
                    <a:bodyPr/>
                    <a:lstStyle/>
                    <a:p>
                      <a:pPr algn="ctr"/>
                      <a:r>
                        <a:rPr lang="en-US" dirty="0"/>
                        <a:t>MEASUREMENT</a:t>
                      </a:r>
                      <a:endParaRPr lang="en-US" b="0" dirty="0"/>
                    </a:p>
                  </a:txBody>
                  <a:tcPr anchor="ctr"/>
                </a:tc>
                <a:tc>
                  <a:txBody>
                    <a:bodyPr/>
                    <a:lstStyle/>
                    <a:p>
                      <a:pPr algn="ctr"/>
                      <a:r>
                        <a:rPr lang="en-US" dirty="0"/>
                        <a:t>TARGET</a:t>
                      </a:r>
                      <a:endParaRPr lang="en-US" b="0" dirty="0"/>
                    </a:p>
                  </a:txBody>
                  <a:tcPr anchor="ctr"/>
                </a:tc>
                <a:tc>
                  <a:txBody>
                    <a:bodyPr/>
                    <a:lstStyle/>
                    <a:p>
                      <a:pPr algn="ctr"/>
                      <a:r>
                        <a:rPr lang="en-US" dirty="0"/>
                        <a:t>ACHIEVED</a:t>
                      </a:r>
                      <a:endParaRPr lang="en-US" b="0" dirty="0"/>
                    </a:p>
                  </a:txBody>
                  <a:tcPr anchor="ctr"/>
                </a:tc>
                <a:extLst>
                  <a:ext uri="{0D108BD9-81ED-4DB2-BD59-A6C34878D82A}">
                    <a16:rowId xmlns:a16="http://schemas.microsoft.com/office/drawing/2014/main" val="3298013591"/>
                  </a:ext>
                </a:extLst>
              </a:tr>
              <a:tr h="579526">
                <a:tc>
                  <a:txBody>
                    <a:bodyPr/>
                    <a:lstStyle/>
                    <a:p>
                      <a:pPr algn="ctr"/>
                      <a:r>
                        <a:rPr lang="en-US" dirty="0"/>
                        <a:t>Audience interaction</a:t>
                      </a:r>
                    </a:p>
                  </a:txBody>
                  <a:tcPr anchor="ctr"/>
                </a:tc>
                <a:tc>
                  <a:txBody>
                    <a:bodyPr/>
                    <a:lstStyle/>
                    <a:p>
                      <a:pPr algn="ctr"/>
                      <a:r>
                        <a:rPr lang="en-US" dirty="0"/>
                        <a:t>Percentage (%)</a:t>
                      </a:r>
                    </a:p>
                  </a:txBody>
                  <a:tcPr anchor="ctr"/>
                </a:tc>
                <a:tc>
                  <a:txBody>
                    <a:bodyPr/>
                    <a:lstStyle/>
                    <a:p>
                      <a:pPr algn="ctr"/>
                      <a:r>
                        <a:rPr lang="en-US" dirty="0"/>
                        <a:t>85</a:t>
                      </a:r>
                    </a:p>
                  </a:txBody>
                  <a:tcPr anchor="ctr"/>
                </a:tc>
                <a:tc>
                  <a:txBody>
                    <a:bodyPr/>
                    <a:lstStyle/>
                    <a:p>
                      <a:pPr algn="ctr"/>
                      <a:r>
                        <a:rPr lang="en-US" dirty="0"/>
                        <a:t>88</a:t>
                      </a:r>
                    </a:p>
                  </a:txBody>
                  <a:tcPr anchor="ctr"/>
                </a:tc>
                <a:extLst>
                  <a:ext uri="{0D108BD9-81ED-4DB2-BD59-A6C34878D82A}">
                    <a16:rowId xmlns:a16="http://schemas.microsoft.com/office/drawing/2014/main" val="3873867931"/>
                  </a:ext>
                </a:extLst>
              </a:tr>
              <a:tr h="579526">
                <a:tc>
                  <a:txBody>
                    <a:bodyPr/>
                    <a:lstStyle/>
                    <a:p>
                      <a:pPr algn="ctr"/>
                      <a:r>
                        <a:rPr lang="en-US" dirty="0"/>
                        <a:t>Knowledge retention</a:t>
                      </a:r>
                    </a:p>
                  </a:txBody>
                  <a:tcPr anchor="ctr"/>
                </a:tc>
                <a:tc>
                  <a:txBody>
                    <a:bodyPr/>
                    <a:lstStyle/>
                    <a:p>
                      <a:pPr algn="ctr"/>
                      <a:r>
                        <a:rPr lang="en-US" dirty="0"/>
                        <a:t>Percentage (%)</a:t>
                      </a:r>
                    </a:p>
                  </a:txBody>
                  <a:tcPr anchor="ctr"/>
                </a:tc>
                <a:tc>
                  <a:txBody>
                    <a:bodyPr/>
                    <a:lstStyle/>
                    <a:p>
                      <a:pPr algn="ctr"/>
                      <a:r>
                        <a:rPr lang="en-US" dirty="0"/>
                        <a:t>75</a:t>
                      </a:r>
                    </a:p>
                  </a:txBody>
                  <a:tcPr anchor="ctr"/>
                </a:tc>
                <a:tc>
                  <a:txBody>
                    <a:bodyPr/>
                    <a:lstStyle/>
                    <a:p>
                      <a:pPr algn="ctr"/>
                      <a:r>
                        <a:rPr lang="en-US" dirty="0"/>
                        <a:t>80</a:t>
                      </a:r>
                    </a:p>
                  </a:txBody>
                  <a:tcPr anchor="ctr"/>
                </a:tc>
                <a:extLst>
                  <a:ext uri="{0D108BD9-81ED-4DB2-BD59-A6C34878D82A}">
                    <a16:rowId xmlns:a16="http://schemas.microsoft.com/office/drawing/2014/main" val="85209771"/>
                  </a:ext>
                </a:extLst>
              </a:tr>
              <a:tr h="579526">
                <a:tc>
                  <a:txBody>
                    <a:bodyPr/>
                    <a:lstStyle/>
                    <a:p>
                      <a:pPr algn="ctr"/>
                      <a:r>
                        <a:rPr lang="en-US" dirty="0"/>
                        <a:t>Post-presentation surveys</a:t>
                      </a:r>
                    </a:p>
                  </a:txBody>
                  <a:tcPr anchor="ctr"/>
                </a:tc>
                <a:tc>
                  <a:txBody>
                    <a:bodyPr/>
                    <a:lstStyle/>
                    <a:p>
                      <a:pPr algn="ctr"/>
                      <a:r>
                        <a:rPr lang="en-US" dirty="0"/>
                        <a:t>Average rating</a:t>
                      </a:r>
                    </a:p>
                  </a:txBody>
                  <a:tcPr anchor="ctr"/>
                </a:tc>
                <a:tc>
                  <a:txBody>
                    <a:bodyPr/>
                    <a:lstStyle/>
                    <a:p>
                      <a:pPr algn="ctr"/>
                      <a:r>
                        <a:rPr lang="en-US" dirty="0"/>
                        <a:t>4.2</a:t>
                      </a:r>
                    </a:p>
                  </a:txBody>
                  <a:tcPr anchor="ctr"/>
                </a:tc>
                <a:tc>
                  <a:txBody>
                    <a:bodyPr/>
                    <a:lstStyle/>
                    <a:p>
                      <a:pPr algn="ctr"/>
                      <a:r>
                        <a:rPr lang="en-US" dirty="0"/>
                        <a:t>4.5</a:t>
                      </a:r>
                    </a:p>
                  </a:txBody>
                  <a:tcPr anchor="ctr"/>
                </a:tc>
                <a:extLst>
                  <a:ext uri="{0D108BD9-81ED-4DB2-BD59-A6C34878D82A}">
                    <a16:rowId xmlns:a16="http://schemas.microsoft.com/office/drawing/2014/main" val="4061031278"/>
                  </a:ext>
                </a:extLst>
              </a:tr>
              <a:tr h="579526">
                <a:tc>
                  <a:txBody>
                    <a:bodyPr/>
                    <a:lstStyle/>
                    <a:p>
                      <a:pPr algn="ctr"/>
                      <a:r>
                        <a:rPr lang="en-US" dirty="0"/>
                        <a:t>Referral rate</a:t>
                      </a:r>
                    </a:p>
                  </a:txBody>
                  <a:tcPr anchor="ctr"/>
                </a:tc>
                <a:tc>
                  <a:txBody>
                    <a:bodyPr/>
                    <a:lstStyle/>
                    <a:p>
                      <a:pPr algn="ctr"/>
                      <a:r>
                        <a:rPr lang="en-US" dirty="0"/>
                        <a:t>Percentage (%)</a:t>
                      </a:r>
                    </a:p>
                  </a:txBody>
                  <a:tcPr anchor="ctr"/>
                </a:tc>
                <a:tc>
                  <a:txBody>
                    <a:bodyPr/>
                    <a:lstStyle/>
                    <a:p>
                      <a:pPr algn="ctr"/>
                      <a:r>
                        <a:rPr lang="en-US" dirty="0"/>
                        <a:t>10</a:t>
                      </a:r>
                    </a:p>
                  </a:txBody>
                  <a:tcPr anchor="ctr"/>
                </a:tc>
                <a:tc>
                  <a:txBody>
                    <a:bodyPr/>
                    <a:lstStyle/>
                    <a:p>
                      <a:pPr algn="ctr"/>
                      <a:r>
                        <a:rPr lang="en-US" dirty="0"/>
                        <a:t>12</a:t>
                      </a:r>
                    </a:p>
                  </a:txBody>
                  <a:tcPr anchor="ctr"/>
                </a:tc>
                <a:extLst>
                  <a:ext uri="{0D108BD9-81ED-4DB2-BD59-A6C34878D82A}">
                    <a16:rowId xmlns:a16="http://schemas.microsoft.com/office/drawing/2014/main" val="3591840781"/>
                  </a:ext>
                </a:extLst>
              </a:tr>
              <a:tr h="579526">
                <a:tc>
                  <a:txBody>
                    <a:bodyPr/>
                    <a:lstStyle/>
                    <a:p>
                      <a:pPr algn="ctr"/>
                      <a:r>
                        <a:rPr lang="en-US" dirty="0"/>
                        <a:t>Collaboration opportunities</a:t>
                      </a:r>
                    </a:p>
                  </a:txBody>
                  <a:tcPr anchor="ctr"/>
                </a:tc>
                <a:tc>
                  <a:txBody>
                    <a:bodyPr/>
                    <a:lstStyle/>
                    <a:p>
                      <a:pPr algn="ctr"/>
                      <a:r>
                        <a:rPr lang="en-US" dirty="0"/>
                        <a:t># of opportunities</a:t>
                      </a:r>
                    </a:p>
                  </a:txBody>
                  <a:tcPr anchor="ctr"/>
                </a:tc>
                <a:tc>
                  <a:txBody>
                    <a:bodyPr/>
                    <a:lstStyle/>
                    <a:p>
                      <a:pPr algn="ctr"/>
                      <a:r>
                        <a:rPr lang="en-US" dirty="0"/>
                        <a:t>8</a:t>
                      </a:r>
                    </a:p>
                  </a:txBody>
                  <a:tcPr anchor="ctr"/>
                </a:tc>
                <a:tc>
                  <a:txBody>
                    <a:bodyPr/>
                    <a:lstStyle/>
                    <a:p>
                      <a:pPr algn="ctr"/>
                      <a:r>
                        <a:rPr lang="en-US" dirty="0"/>
                        <a:t>10</a:t>
                      </a:r>
                    </a:p>
                  </a:txBody>
                  <a:tcPr anchor="ctr"/>
                </a:tc>
                <a:extLst>
                  <a:ext uri="{0D108BD9-81ED-4DB2-BD59-A6C34878D82A}">
                    <a16:rowId xmlns:a16="http://schemas.microsoft.com/office/drawing/2014/main" val="335389741"/>
                  </a:ext>
                </a:extLst>
              </a:tr>
            </a:tbl>
          </a:graphicData>
        </a:graphic>
      </p:graphicFrame>
      <p:sp>
        <p:nvSpPr>
          <p:cNvPr id="4" name="Slide Number Placeholder 3">
            <a:extLst>
              <a:ext uri="{FF2B5EF4-FFF2-40B4-BE49-F238E27FC236}">
                <a16:creationId xmlns:a16="http://schemas.microsoft.com/office/drawing/2014/main" id="{48EA189C-8A41-5C63-2470-06541519CBCD}"/>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19</a:t>
            </a:fld>
            <a:endParaRPr lang="en-US" dirty="0"/>
          </a:p>
        </p:txBody>
      </p:sp>
    </p:spTree>
    <p:extLst>
      <p:ext uri="{BB962C8B-B14F-4D97-AF65-F5344CB8AC3E}">
        <p14:creationId xmlns:p14="http://schemas.microsoft.com/office/powerpoint/2010/main" val="3304068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3">
            <a:extLst>
              <a:ext uri="{FF2B5EF4-FFF2-40B4-BE49-F238E27FC236}">
                <a16:creationId xmlns:a16="http://schemas.microsoft.com/office/drawing/2014/main" id="{3B5D1900-755B-BD7C-464A-C6A7F8CD8314}"/>
              </a:ext>
            </a:extLst>
          </p:cNvPr>
          <p:cNvSpPr txBox="1">
            <a:spLocks/>
          </p:cNvSpPr>
          <p:nvPr/>
        </p:nvSpPr>
        <p:spPr>
          <a:xfrm>
            <a:off x="568982" y="987553"/>
            <a:ext cx="4960830" cy="5603770"/>
          </a:xfrm>
          <a:prstGeom prst="rect">
            <a:avLst/>
          </a:prstGeom>
        </p:spPr>
        <p:txBody>
          <a:bodyPr vert="horz" lIns="9144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solidFill>
                  <a:schemeClr val="bg1"/>
                </a:solidFill>
              </a:rPr>
              <a:t>The scope of our project is predicting MLB All-Stars based on end-of-season statistics</a:t>
            </a:r>
          </a:p>
          <a:p>
            <a:pPr marL="285750" indent="-285750">
              <a:buFont typeface="Arial" panose="020B0604020202020204" pitchFamily="34" charset="0"/>
              <a:buChar char="•"/>
            </a:pPr>
            <a:r>
              <a:rPr lang="en-US" sz="1800" dirty="0">
                <a:solidFill>
                  <a:schemeClr val="bg1"/>
                </a:solidFill>
              </a:rPr>
              <a:t>The source of our data is Baseball-Reference (</a:t>
            </a:r>
            <a:r>
              <a:rPr lang="en-US" sz="1800" dirty="0">
                <a:solidFill>
                  <a:schemeClr val="bg1"/>
                </a:solidFill>
                <a:hlinkClick r:id="rId5">
                  <a:extLst>
                    <a:ext uri="{A12FA001-AC4F-418D-AE19-62706E023703}">
                      <ahyp:hlinkClr xmlns:ahyp="http://schemas.microsoft.com/office/drawing/2018/hyperlinkcolor" val="tx"/>
                    </a:ext>
                  </a:extLst>
                </a:hlinkClick>
              </a:rPr>
              <a:t>link</a:t>
            </a:r>
            <a:r>
              <a:rPr lang="en-US" sz="1800" dirty="0">
                <a:solidFill>
                  <a:schemeClr val="bg1"/>
                </a:solidFill>
              </a:rPr>
              <a:t>)</a:t>
            </a:r>
          </a:p>
          <a:p>
            <a:pPr marL="285750" indent="-285750">
              <a:buFont typeface="Arial" panose="020B0604020202020204" pitchFamily="34" charset="0"/>
              <a:buChar char="•"/>
            </a:pPr>
            <a:r>
              <a:rPr lang="en-US" sz="1800" dirty="0">
                <a:solidFill>
                  <a:schemeClr val="bg1"/>
                </a:solidFill>
              </a:rPr>
              <a:t>The requirements for this project where:</a:t>
            </a:r>
          </a:p>
          <a:p>
            <a:pPr lvl="1">
              <a:buFont typeface="+mj-lt"/>
              <a:buAutoNum type="arabicPeriod"/>
            </a:pPr>
            <a:r>
              <a:rPr lang="en-US" sz="1600" dirty="0">
                <a:latin typeface="Roboto" panose="02000000000000000000" pitchFamily="2" charset="0"/>
              </a:rPr>
              <a:t>Find a problem worth solving, analyzing, or visualizing.</a:t>
            </a:r>
          </a:p>
          <a:p>
            <a:pPr lvl="1">
              <a:buFont typeface="+mj-lt"/>
              <a:buAutoNum type="arabicPeriod"/>
            </a:pPr>
            <a:r>
              <a:rPr lang="en-US" sz="1600" dirty="0">
                <a:latin typeface="Roboto" panose="02000000000000000000" pitchFamily="2" charset="0"/>
              </a:rPr>
              <a:t>Use machine learning (ML) with the technologies we’ve learned.</a:t>
            </a:r>
          </a:p>
          <a:p>
            <a:pPr lvl="1">
              <a:buFont typeface="+mj-lt"/>
              <a:buAutoNum type="arabicPeriod"/>
            </a:pPr>
            <a:r>
              <a:rPr lang="en-US" sz="1600" dirty="0">
                <a:latin typeface="Roboto" panose="02000000000000000000" pitchFamily="2" charset="0"/>
              </a:rPr>
              <a:t>You must use Scikit-learn and/or another machine learning library.</a:t>
            </a:r>
          </a:p>
          <a:p>
            <a:pPr lvl="1">
              <a:buFont typeface="+mj-lt"/>
              <a:buAutoNum type="arabicPeriod"/>
            </a:pPr>
            <a:r>
              <a:rPr lang="en-US" sz="1600" dirty="0">
                <a:latin typeface="Roboto" panose="02000000000000000000" pitchFamily="2" charset="0"/>
              </a:rPr>
              <a:t>Your project must be powered by a dataset with at least 100 records.</a:t>
            </a:r>
          </a:p>
          <a:p>
            <a:pPr lvl="1">
              <a:buFont typeface="+mj-lt"/>
              <a:buAutoNum type="arabicPeriod"/>
            </a:pPr>
            <a:r>
              <a:rPr lang="en-US" sz="1600" dirty="0">
                <a:latin typeface="Roboto" panose="02000000000000000000" pitchFamily="2" charset="0"/>
              </a:rPr>
              <a:t>You must use at least two of the programs used in class</a:t>
            </a:r>
          </a:p>
          <a:p>
            <a:pPr marL="285750" indent="-285750">
              <a:buFont typeface="Arial" panose="020B0604020202020204" pitchFamily="34" charset="0"/>
              <a:buChar char="•"/>
            </a:pPr>
            <a:r>
              <a:rPr lang="en-US" sz="1800" dirty="0">
                <a:solidFill>
                  <a:schemeClr val="bg1"/>
                </a:solidFill>
              </a:rPr>
              <a:t>This project resulted in:</a:t>
            </a:r>
          </a:p>
          <a:p>
            <a:pPr lvl="1">
              <a:buFont typeface="+mj-lt"/>
              <a:buAutoNum type="arabicPeriod"/>
            </a:pPr>
            <a:r>
              <a:rPr lang="en-US" sz="1600" dirty="0">
                <a:latin typeface="Roboto" panose="02000000000000000000" pitchFamily="2" charset="0"/>
              </a:rPr>
              <a:t>Logistical Regression and Random Forest models</a:t>
            </a:r>
          </a:p>
          <a:p>
            <a:pPr lvl="1">
              <a:buFont typeface="+mj-lt"/>
              <a:buAutoNum type="arabicPeriod"/>
            </a:pPr>
            <a:r>
              <a:rPr lang="en-US" sz="1600" dirty="0">
                <a:latin typeface="Roboto" panose="02000000000000000000" pitchFamily="2" charset="0"/>
              </a:rPr>
              <a:t>A SQL database</a:t>
            </a:r>
          </a:p>
          <a:p>
            <a:pPr lvl="1">
              <a:buFont typeface="+mj-lt"/>
              <a:buAutoNum type="arabicPeriod"/>
            </a:pPr>
            <a:r>
              <a:rPr lang="en-US" sz="1600" dirty="0">
                <a:latin typeface="Roboto" panose="02000000000000000000" pitchFamily="2" charset="0"/>
              </a:rPr>
              <a:t>2100+ records retrieved</a:t>
            </a:r>
          </a:p>
          <a:p>
            <a:pPr lvl="1">
              <a:buFont typeface="+mj-lt"/>
              <a:buAutoNum type="arabicPeriod"/>
            </a:pPr>
            <a:r>
              <a:rPr lang="en-US" sz="1600" dirty="0">
                <a:latin typeface="Roboto" panose="02000000000000000000" pitchFamily="2" charset="0"/>
              </a:rPr>
              <a:t>Visualizations</a:t>
            </a:r>
          </a:p>
          <a:p>
            <a:pPr lvl="1">
              <a:buFont typeface="+mj-lt"/>
              <a:buAutoNum type="arabicPeriod"/>
            </a:pPr>
            <a:r>
              <a:rPr lang="en-US" sz="1600" dirty="0">
                <a:latin typeface="Roboto" panose="02000000000000000000" pitchFamily="2" charset="0"/>
              </a:rPr>
              <a:t>Ability to enhance model in the future</a:t>
            </a:r>
          </a:p>
          <a:p>
            <a:pPr marL="285750" indent="-285750">
              <a:spcBef>
                <a:spcPct val="0"/>
              </a:spcBef>
              <a:spcAft>
                <a:spcPts val="600"/>
              </a:spcAft>
            </a:pPr>
            <a:endParaRPr lang="en-US" sz="600" kern="1200" cap="all" spc="300" baseline="0" dirty="0">
              <a:solidFill>
                <a:schemeClr val="bg1"/>
              </a:solidFill>
              <a:latin typeface="+mj-lt"/>
              <a:ea typeface="+mj-ea"/>
              <a:cs typeface="Biome" panose="020B0503030204020804" pitchFamily="34" charset="0"/>
            </a:endParaRPr>
          </a:p>
        </p:txBody>
      </p:sp>
      <p:sp>
        <p:nvSpPr>
          <p:cNvPr id="2" name="Title 1">
            <a:extLst>
              <a:ext uri="{FF2B5EF4-FFF2-40B4-BE49-F238E27FC236}">
                <a16:creationId xmlns:a16="http://schemas.microsoft.com/office/drawing/2014/main" id="{A2DE810E-8E37-1D8A-245B-020E4E4C0B9F}"/>
              </a:ext>
            </a:extLst>
          </p:cNvPr>
          <p:cNvSpPr>
            <a:spLocks noGrp="1"/>
          </p:cNvSpPr>
          <p:nvPr>
            <p:ph type="subTitle" idx="1"/>
          </p:nvPr>
        </p:nvSpPr>
        <p:spPr>
          <a:xfrm>
            <a:off x="192218" y="377998"/>
            <a:ext cx="5936961" cy="1113097"/>
          </a:xfrm>
        </p:spPr>
        <p:txBody>
          <a:bodyPr vert="horz" lIns="91440" tIns="45720" rIns="91440" bIns="45720" rtlCol="0">
            <a:normAutofit/>
          </a:bodyPr>
          <a:lstStyle/>
          <a:p>
            <a:r>
              <a:rPr lang="en-US" sz="3100" b="0" i="0" kern="1200" cap="all" spc="600" baseline="0" dirty="0">
                <a:latin typeface="+mj-lt"/>
                <a:ea typeface="+mn-ea"/>
                <a:cs typeface="Biome Light" panose="020B0303030204020804" pitchFamily="34" charset="0"/>
              </a:rPr>
              <a:t>Executive Summary</a:t>
            </a:r>
          </a:p>
        </p:txBody>
      </p:sp>
      <p:pic>
        <p:nvPicPr>
          <p:cNvPr id="9" name="Video 8" descr="Baseball Ball">
            <a:extLst>
              <a:ext uri="{FF2B5EF4-FFF2-40B4-BE49-F238E27FC236}">
                <a16:creationId xmlns:a16="http://schemas.microsoft.com/office/drawing/2014/main" id="{409F2C0F-1EEC-80FF-34D8-30778BEC6574}"/>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46184" r="5267" b="-1"/>
          <a:stretch/>
        </p:blipFill>
        <p:spPr>
          <a:xfrm>
            <a:off x="6497638" y="336550"/>
            <a:ext cx="5322887" cy="6184900"/>
          </a:xfrm>
          <a:prstGeom prst="rect">
            <a:avLst/>
          </a:prstGeom>
          <a:noFill/>
        </p:spPr>
      </p:pic>
      <p:sp>
        <p:nvSpPr>
          <p:cNvPr id="4" name="Slide Number Placeholder 3">
            <a:extLst>
              <a:ext uri="{FF2B5EF4-FFF2-40B4-BE49-F238E27FC236}">
                <a16:creationId xmlns:a16="http://schemas.microsoft.com/office/drawing/2014/main" id="{FD1E69EA-A9E8-C521-7C62-DA1F24879918}"/>
              </a:ext>
            </a:extLst>
          </p:cNvPr>
          <p:cNvSpPr>
            <a:spLocks noGrp="1"/>
          </p:cNvSpPr>
          <p:nvPr>
            <p:ph type="sldNum" sz="quarter" idx="12"/>
          </p:nvPr>
        </p:nvSpPr>
        <p:spPr>
          <a:xfrm>
            <a:off x="9140971" y="6226198"/>
            <a:ext cx="2743200" cy="365125"/>
          </a:xfrm>
        </p:spPr>
        <p:txBody>
          <a:bodyPr vert="horz" lIns="91440" tIns="45720" rIns="91440" bIns="45720" rtlCol="0" anchor="ctr">
            <a:normAutofit/>
          </a:bodyPr>
          <a:lstStyle/>
          <a:p>
            <a:pPr>
              <a:spcAft>
                <a:spcPts val="600"/>
              </a:spcAft>
            </a:pPr>
            <a:fld id="{FE024F78-56A6-7740-B68D-8D4D026EDF3F}" type="slidenum">
              <a:rPr lang="en-US" smtClean="0"/>
              <a:pPr>
                <a:spcAft>
                  <a:spcPts val="600"/>
                </a:spcAft>
              </a:pPr>
              <a:t>2</a:t>
            </a:fld>
            <a:endParaRPr lang="en-US"/>
          </a:p>
        </p:txBody>
      </p:sp>
    </p:spTree>
    <p:extLst>
      <p:ext uri="{BB962C8B-B14F-4D97-AF65-F5344CB8AC3E}">
        <p14:creationId xmlns:p14="http://schemas.microsoft.com/office/powerpoint/2010/main" val="267607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mute="1">
                <p:cTn id="12" repeatCount="indefinite" fill="hold" display="0">
                  <p:stCondLst>
                    <p:cond delay="indefinite"/>
                  </p:stCondLst>
                </p:cTn>
                <p:tgtEl>
                  <p:spTgt spid="9"/>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Project Goals</a:t>
            </a:r>
          </a:p>
        </p:txBody>
      </p:sp>
      <p:sp>
        <p:nvSpPr>
          <p:cNvPr id="4" name="Content Placeholder 3">
            <a:extLst>
              <a:ext uri="{FF2B5EF4-FFF2-40B4-BE49-F238E27FC236}">
                <a16:creationId xmlns:a16="http://schemas.microsoft.com/office/drawing/2014/main" id="{74160DFF-2E7E-7A22-819A-C011020DFF01}"/>
              </a:ext>
            </a:extLst>
          </p:cNvPr>
          <p:cNvSpPr>
            <a:spLocks noGrp="1"/>
          </p:cNvSpPr>
          <p:nvPr>
            <p:ph sz="quarter" idx="31"/>
          </p:nvPr>
        </p:nvSpPr>
        <p:spPr>
          <a:xfrm>
            <a:off x="3305669" y="2470150"/>
            <a:ext cx="7420819" cy="3676649"/>
          </a:xfrm>
        </p:spPr>
        <p:txBody>
          <a:bodyPr/>
          <a:lstStyle/>
          <a:p>
            <a:r>
              <a:rPr lang="en-US" dirty="0">
                <a:solidFill>
                  <a:schemeClr val="accent3"/>
                </a:solidFill>
              </a:rPr>
              <a:t>Retrieve data on baseball players end-of-season statistics from 2013 to 2023</a:t>
            </a:r>
          </a:p>
          <a:p>
            <a:r>
              <a:rPr lang="en-US" dirty="0">
                <a:solidFill>
                  <a:schemeClr val="accent3"/>
                </a:solidFill>
              </a:rPr>
              <a:t>Clean data and store in SQL database</a:t>
            </a:r>
          </a:p>
          <a:p>
            <a:r>
              <a:rPr lang="en-US" dirty="0">
                <a:solidFill>
                  <a:schemeClr val="accent3"/>
                </a:solidFill>
              </a:rPr>
              <a:t>Create model to predict which players were All-Stars each season</a:t>
            </a:r>
          </a:p>
          <a:p>
            <a:r>
              <a:rPr lang="en-US" dirty="0">
                <a:solidFill>
                  <a:schemeClr val="accent3"/>
                </a:solidFill>
              </a:rPr>
              <a:t>Create visualizations to display our efforts</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1962637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Steps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8843050" cy="3528397"/>
          </a:xfrm>
        </p:spPr>
        <p:txBody>
          <a:bodyPr/>
          <a:lstStyle/>
          <a:p>
            <a:pPr marL="342900" lvl="1" indent="-342900">
              <a:buFont typeface="+mj-lt"/>
              <a:buAutoNum type="arabicPeriod"/>
            </a:pPr>
            <a:r>
              <a:rPr lang="en-US" dirty="0">
                <a:solidFill>
                  <a:schemeClr val="accent3"/>
                </a:solidFill>
              </a:rPr>
              <a:t>Find datasets and decide what stats we need</a:t>
            </a:r>
          </a:p>
          <a:p>
            <a:pPr marL="342900" lvl="1" indent="-342900">
              <a:buFont typeface="+mj-lt"/>
              <a:buAutoNum type="arabicPeriod"/>
            </a:pPr>
            <a:r>
              <a:rPr lang="en-US" dirty="0">
                <a:solidFill>
                  <a:schemeClr val="accent3"/>
                </a:solidFill>
              </a:rPr>
              <a:t>Clean and merge datasets</a:t>
            </a:r>
          </a:p>
          <a:p>
            <a:pPr marL="342900" lvl="1" indent="-342900">
              <a:buFont typeface="+mj-lt"/>
              <a:buAutoNum type="arabicPeriod"/>
            </a:pPr>
            <a:r>
              <a:rPr lang="en-US" dirty="0">
                <a:solidFill>
                  <a:schemeClr val="accent3"/>
                </a:solidFill>
              </a:rPr>
              <a:t>Create SQL database to house cleaned dataset</a:t>
            </a:r>
          </a:p>
          <a:p>
            <a:pPr marL="342900" lvl="1" indent="-342900">
              <a:buFont typeface="+mj-lt"/>
              <a:buAutoNum type="arabicPeriod"/>
            </a:pPr>
            <a:r>
              <a:rPr lang="en-US" dirty="0">
                <a:solidFill>
                  <a:schemeClr val="accent3"/>
                </a:solidFill>
              </a:rPr>
              <a:t>Create and run machine learning models</a:t>
            </a:r>
          </a:p>
          <a:p>
            <a:pPr marL="342900" lvl="1" indent="-342900">
              <a:buFont typeface="+mj-lt"/>
              <a:buAutoNum type="arabicPeriod"/>
            </a:pPr>
            <a:r>
              <a:rPr lang="en-US" dirty="0">
                <a:solidFill>
                  <a:schemeClr val="accent3"/>
                </a:solidFill>
              </a:rPr>
              <a:t>Analyze results and change parameters of models to boost performance</a:t>
            </a:r>
          </a:p>
          <a:p>
            <a:pPr marL="342900" lvl="1" indent="-342900">
              <a:buFont typeface="+mj-lt"/>
              <a:buAutoNum type="arabicPeriod"/>
            </a:pPr>
            <a:r>
              <a:rPr lang="en-US" dirty="0">
                <a:solidFill>
                  <a:schemeClr val="accent3"/>
                </a:solidFill>
              </a:rPr>
              <a:t>Create visualizations to show results</a:t>
            </a:r>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1073601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Finding, cleaning and merging datasets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8691238" cy="3528397"/>
          </a:xfrm>
        </p:spPr>
        <p:txBody>
          <a:bodyPr/>
          <a:lstStyle/>
          <a:p>
            <a:pPr marL="285750" indent="-285750">
              <a:buFont typeface="Arial" panose="020B0604020202020204" pitchFamily="34" charset="0"/>
              <a:buChar char="•"/>
            </a:pPr>
            <a:r>
              <a:rPr lang="en-US" dirty="0"/>
              <a:t>This step took us a significant portion of time because as we went along, we found new stats that could be helpful in making our model more accurate and would need to find the data needed and merge these datasets together</a:t>
            </a:r>
          </a:p>
          <a:p>
            <a:pPr marL="285750" indent="-285750">
              <a:buFont typeface="Arial" panose="020B0604020202020204" pitchFamily="34" charset="0"/>
              <a:buChar char="•"/>
            </a:pPr>
            <a:r>
              <a:rPr lang="en-US" dirty="0"/>
              <a:t>We used Baseball-Reference to acquire many end-of-season statistics for MLB players who played more than 80 games, such as hits, batting average, wins-above-replacement (WAR), and the final standings for their team at the end of the season</a:t>
            </a:r>
          </a:p>
          <a:p>
            <a:pPr marL="285750" indent="-285750">
              <a:buFont typeface="Arial" panose="020B0604020202020204" pitchFamily="34" charset="0"/>
              <a:buChar char="•"/>
            </a:pPr>
            <a:r>
              <a:rPr lang="en-US" dirty="0"/>
              <a:t>We used Pandas to clean and merge our datasets</a:t>
            </a:r>
          </a:p>
          <a:p>
            <a:endParaRPr lang="en-US" dirty="0"/>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023323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Creating a </a:t>
            </a:r>
            <a:r>
              <a:rPr lang="en-US" dirty="0" err="1"/>
              <a:t>sql</a:t>
            </a:r>
            <a:r>
              <a:rPr lang="en-US" dirty="0"/>
              <a:t> database</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8691238" cy="3528397"/>
          </a:xfrm>
        </p:spPr>
        <p:txBody>
          <a:bodyPr/>
          <a:lstStyle/>
          <a:p>
            <a:pPr marL="285750" indent="-285750">
              <a:buFont typeface="Arial" panose="020B0604020202020204" pitchFamily="34" charset="0"/>
              <a:buChar char="•"/>
            </a:pPr>
            <a:r>
              <a:rPr lang="en-US" dirty="0"/>
              <a:t>We used </a:t>
            </a:r>
            <a:r>
              <a:rPr lang="en-US" dirty="0" err="1"/>
              <a:t>pgAdmin</a:t>
            </a:r>
            <a:r>
              <a:rPr lang="en-US" dirty="0"/>
              <a:t> and created a database to hold our cleaned dataset</a:t>
            </a:r>
          </a:p>
          <a:p>
            <a:pPr marL="285750" indent="-285750">
              <a:buFont typeface="Arial" panose="020B0604020202020204" pitchFamily="34" charset="0"/>
              <a:buChar char="•"/>
            </a:pPr>
            <a:r>
              <a:rPr lang="en-US" dirty="0"/>
              <a:t>We wrote a schema to create the table to house the data</a:t>
            </a:r>
          </a:p>
          <a:p>
            <a:pPr marL="285750" indent="-285750">
              <a:buFont typeface="Arial" panose="020B0604020202020204" pitchFamily="34" charset="0"/>
              <a:buChar char="•"/>
            </a:pPr>
            <a:r>
              <a:rPr lang="en-US" dirty="0"/>
              <a:t>We then imported the data into SQL</a:t>
            </a:r>
          </a:p>
          <a:p>
            <a:endParaRPr lang="en-US" dirty="0"/>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823684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733562" y="433906"/>
            <a:ext cx="10515601" cy="1327464"/>
          </a:xfrm>
        </p:spPr>
        <p:txBody>
          <a:bodyPr anchor="b">
            <a:normAutofit/>
          </a:bodyPr>
          <a:lstStyle/>
          <a:p>
            <a:r>
              <a:rPr lang="en-US" dirty="0"/>
              <a:t>Creating, running and upgrading </a:t>
            </a:r>
            <a:br>
              <a:rPr lang="en-US" dirty="0"/>
            </a:br>
            <a:r>
              <a:rPr lang="en-US" dirty="0" err="1"/>
              <a:t>Ml</a:t>
            </a:r>
            <a:r>
              <a:rPr lang="en-US" dirty="0"/>
              <a:t> models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6"/>
          </p:nvPr>
        </p:nvSpPr>
        <p:spPr>
          <a:xfrm>
            <a:off x="814302" y="2465535"/>
            <a:ext cx="7303538" cy="3427265"/>
          </a:xfrm>
        </p:spPr>
        <p:txBody>
          <a:bodyPr>
            <a:normAutofit/>
          </a:bodyPr>
          <a:lstStyle/>
          <a:p>
            <a:pPr marL="285750" indent="-285750">
              <a:lnSpc>
                <a:spcPct val="110000"/>
              </a:lnSpc>
              <a:buFont typeface="Arial" panose="020B0604020202020204" pitchFamily="34" charset="0"/>
              <a:buChar char="•"/>
            </a:pPr>
            <a:r>
              <a:rPr lang="en-US" sz="1500"/>
              <a:t>We used Google </a:t>
            </a:r>
            <a:r>
              <a:rPr lang="en-US" sz="1500" err="1"/>
              <a:t>Colab</a:t>
            </a:r>
            <a:r>
              <a:rPr lang="en-US" sz="1500"/>
              <a:t> and wrote </a:t>
            </a:r>
            <a:r>
              <a:rPr lang="en-US" sz="1500" err="1"/>
              <a:t>Jupyter</a:t>
            </a:r>
            <a:r>
              <a:rPr lang="en-US" sz="1500"/>
              <a:t> Notebook files to run our models</a:t>
            </a:r>
          </a:p>
          <a:p>
            <a:pPr marL="285750" indent="-285750">
              <a:lnSpc>
                <a:spcPct val="110000"/>
              </a:lnSpc>
              <a:buFont typeface="Arial" panose="020B0604020202020204" pitchFamily="34" charset="0"/>
              <a:buChar char="•"/>
            </a:pPr>
            <a:r>
              <a:rPr lang="en-US" sz="1500"/>
              <a:t>We tested both logistic regression models and Random Forest models</a:t>
            </a:r>
          </a:p>
          <a:p>
            <a:pPr marL="285750" indent="-285750">
              <a:lnSpc>
                <a:spcPct val="110000"/>
              </a:lnSpc>
              <a:buFont typeface="Arial" panose="020B0604020202020204" pitchFamily="34" charset="0"/>
              <a:buChar char="•"/>
            </a:pPr>
            <a:r>
              <a:rPr lang="en-US" sz="1500"/>
              <a:t>As we ran more tests, we were able to improve our model’s performance by changing parameters, such as activation functions and number of estimators</a:t>
            </a:r>
          </a:p>
          <a:p>
            <a:pPr marL="285750" indent="-285750">
              <a:lnSpc>
                <a:spcPct val="110000"/>
              </a:lnSpc>
              <a:buFont typeface="Arial" panose="020B0604020202020204" pitchFamily="34" charset="0"/>
              <a:buChar char="•"/>
            </a:pPr>
            <a:r>
              <a:rPr lang="en-US" sz="1500"/>
              <a:t>We used SMOTE to help account for the imbalance in our dataset</a:t>
            </a:r>
          </a:p>
          <a:p>
            <a:pPr marL="285750" indent="-285750">
              <a:lnSpc>
                <a:spcPct val="110000"/>
              </a:lnSpc>
              <a:buFont typeface="Arial" panose="020B0604020202020204" pitchFamily="34" charset="0"/>
              <a:buChar char="•"/>
            </a:pPr>
            <a:r>
              <a:rPr lang="en-US" sz="1500"/>
              <a:t>This led to greater accuracy and recall, which was the primary statistic we were looking at</a:t>
            </a:r>
          </a:p>
          <a:p>
            <a:pPr marL="569214" lvl="1">
              <a:lnSpc>
                <a:spcPct val="110000"/>
              </a:lnSpc>
            </a:pPr>
            <a:r>
              <a:rPr lang="en-US" sz="1500"/>
              <a:t>This is because we wanted our model to correctly predict All-Stars more than just getting who wasn’t an All-Star correct</a:t>
            </a:r>
          </a:p>
          <a:p>
            <a:pPr>
              <a:lnSpc>
                <a:spcPct val="110000"/>
              </a:lnSpc>
            </a:pPr>
            <a:endParaRPr lang="en-US" sz="1500"/>
          </a:p>
        </p:txBody>
      </p:sp>
      <p:pic>
        <p:nvPicPr>
          <p:cNvPr id="6" name="Content Placeholder 5" descr="A screenshot of a computer&#10;&#10;Description automatically generated">
            <a:extLst>
              <a:ext uri="{FF2B5EF4-FFF2-40B4-BE49-F238E27FC236}">
                <a16:creationId xmlns:a16="http://schemas.microsoft.com/office/drawing/2014/main" id="{7D85EFE5-1735-1553-5688-F59C197F1A30}"/>
              </a:ext>
            </a:extLst>
          </p:cNvPr>
          <p:cNvPicPr>
            <a:picLocks noGrp="1" noChangeAspect="1"/>
          </p:cNvPicPr>
          <p:nvPr>
            <p:ph sz="quarter" idx="37"/>
          </p:nvPr>
        </p:nvPicPr>
        <p:blipFill>
          <a:blip r:embed="rId3"/>
          <a:stretch>
            <a:fillRect/>
          </a:stretch>
        </p:blipFill>
        <p:spPr>
          <a:xfrm>
            <a:off x="8391525" y="3004582"/>
            <a:ext cx="2857500" cy="2629599"/>
          </a:xfrm>
        </p:spPr>
      </p:pic>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7</a:t>
            </a:fld>
            <a:endParaRPr lang="en-US"/>
          </a:p>
        </p:txBody>
      </p:sp>
    </p:spTree>
    <p:extLst>
      <p:ext uri="{BB962C8B-B14F-4D97-AF65-F5344CB8AC3E}">
        <p14:creationId xmlns:p14="http://schemas.microsoft.com/office/powerpoint/2010/main" val="550123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741680" y="430482"/>
            <a:ext cx="10500989" cy="1327464"/>
          </a:xfrm>
        </p:spPr>
        <p:txBody>
          <a:bodyPr anchor="b">
            <a:normAutofit/>
          </a:bodyPr>
          <a:lstStyle/>
          <a:p>
            <a:r>
              <a:rPr lang="en-US" dirty="0"/>
              <a:t>Creating visualizations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807038" y="2465539"/>
            <a:ext cx="3774587" cy="3723753"/>
          </a:xfrm>
        </p:spPr>
        <p:txBody>
          <a:bodyPr>
            <a:normAutofit/>
          </a:bodyPr>
          <a:lstStyle/>
          <a:p>
            <a:pPr marL="285750" indent="-285750">
              <a:buFont typeface="Arial" panose="020B0604020202020204" pitchFamily="34" charset="0"/>
              <a:buChar char="•"/>
            </a:pPr>
            <a:r>
              <a:rPr lang="en-US" dirty="0"/>
              <a:t>We then created visualizations to show how the model was looking at the datasets when it was learning</a:t>
            </a:r>
          </a:p>
        </p:txBody>
      </p:sp>
      <p:pic>
        <p:nvPicPr>
          <p:cNvPr id="6" name="Picture 5">
            <a:extLst>
              <a:ext uri="{FF2B5EF4-FFF2-40B4-BE49-F238E27FC236}">
                <a16:creationId xmlns:a16="http://schemas.microsoft.com/office/drawing/2014/main" id="{FF5D27F9-F5EC-97C3-C80F-553FEEAADC7E}"/>
              </a:ext>
            </a:extLst>
          </p:cNvPr>
          <p:cNvPicPr>
            <a:picLocks noChangeAspect="1"/>
          </p:cNvPicPr>
          <p:nvPr/>
        </p:nvPicPr>
        <p:blipFill>
          <a:blip r:embed="rId3"/>
          <a:stretch>
            <a:fillRect/>
          </a:stretch>
        </p:blipFill>
        <p:spPr>
          <a:xfrm>
            <a:off x="5164544" y="2465539"/>
            <a:ext cx="5841181" cy="3723753"/>
          </a:xfrm>
          <a:prstGeom prst="rect">
            <a:avLst/>
          </a:prstGeom>
          <a:noFill/>
        </p:spPr>
      </p:pic>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8</a:t>
            </a:fld>
            <a:endParaRPr lang="en-US"/>
          </a:p>
        </p:txBody>
      </p:sp>
    </p:spTree>
    <p:extLst>
      <p:ext uri="{BB962C8B-B14F-4D97-AF65-F5344CB8AC3E}">
        <p14:creationId xmlns:p14="http://schemas.microsoft.com/office/powerpoint/2010/main" val="26244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33562" y="433906"/>
            <a:ext cx="10515601" cy="1327464"/>
          </a:xfrm>
        </p:spPr>
        <p:txBody>
          <a:bodyPr anchor="b">
            <a:normAutofit/>
          </a:bodyPr>
          <a:lstStyle/>
          <a:p>
            <a:r>
              <a:rPr lang="en-US" dirty="0"/>
              <a:t>Our findings</a:t>
            </a:r>
          </a:p>
        </p:txBody>
      </p:sp>
      <p:sp>
        <p:nvSpPr>
          <p:cNvPr id="3" name="Content Placeholder 2">
            <a:extLst>
              <a:ext uri="{FF2B5EF4-FFF2-40B4-BE49-F238E27FC236}">
                <a16:creationId xmlns:a16="http://schemas.microsoft.com/office/drawing/2014/main" id="{1CF175D3-F3DC-695F-474B-346EDCA5D60F}"/>
              </a:ext>
            </a:extLst>
          </p:cNvPr>
          <p:cNvSpPr>
            <a:spLocks noGrp="1"/>
          </p:cNvSpPr>
          <p:nvPr>
            <p:ph sz="quarter" idx="36"/>
          </p:nvPr>
        </p:nvSpPr>
        <p:spPr>
          <a:xfrm>
            <a:off x="814302" y="2465535"/>
            <a:ext cx="7303538" cy="3427265"/>
          </a:xfrm>
        </p:spPr>
        <p:txBody>
          <a:bodyPr>
            <a:normAutofit/>
          </a:bodyPr>
          <a:lstStyle/>
          <a:p>
            <a:r>
              <a:rPr lang="en-US" sz="1700"/>
              <a:t>We were able to create a model that achieved classification accuracy of over 75% consistently with weighted recall of around 80%</a:t>
            </a:r>
          </a:p>
          <a:p>
            <a:r>
              <a:rPr lang="en-US" sz="1700"/>
              <a:t>We attempted to run our model without SMOTE and found that our classification report numbers improved greatly, which shows that our model is better at finding non-All Star players when the dataset is imbalanced</a:t>
            </a:r>
          </a:p>
          <a:p>
            <a:r>
              <a:rPr lang="en-US" sz="1700"/>
              <a:t>Because All-Star selections are not solely on merit but are a fan-voted award, it is impossible for our model to account for players who were voted in but didn’t have great seasons with the data available to us, which prevents our model from being more accurate</a:t>
            </a:r>
          </a:p>
        </p:txBody>
      </p:sp>
      <p:pic>
        <p:nvPicPr>
          <p:cNvPr id="9" name="Picture 8" descr="A screenshot of a computer&#10;&#10;Description automatically generated">
            <a:extLst>
              <a:ext uri="{FF2B5EF4-FFF2-40B4-BE49-F238E27FC236}">
                <a16:creationId xmlns:a16="http://schemas.microsoft.com/office/drawing/2014/main" id="{73630349-1365-6F15-13FC-8AA3DD7C1909}"/>
              </a:ext>
            </a:extLst>
          </p:cNvPr>
          <p:cNvPicPr>
            <a:picLocks noChangeAspect="1"/>
          </p:cNvPicPr>
          <p:nvPr/>
        </p:nvPicPr>
        <p:blipFill>
          <a:blip r:embed="rId3"/>
          <a:stretch>
            <a:fillRect/>
          </a:stretch>
        </p:blipFill>
        <p:spPr>
          <a:xfrm>
            <a:off x="8406146" y="2465388"/>
            <a:ext cx="2828893" cy="3427412"/>
          </a:xfrm>
          <a:prstGeom prst="rect">
            <a:avLst/>
          </a:prstGeom>
          <a:noFill/>
        </p:spPr>
      </p:pic>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9</a:t>
            </a:fld>
            <a:endParaRPr lang="en-US"/>
          </a:p>
        </p:txBody>
      </p:sp>
    </p:spTree>
    <p:extLst>
      <p:ext uri="{BB962C8B-B14F-4D97-AF65-F5344CB8AC3E}">
        <p14:creationId xmlns:p14="http://schemas.microsoft.com/office/powerpoint/2010/main" val="2728059627"/>
      </p:ext>
    </p:extLst>
  </p:cSld>
  <p:clrMapOvr>
    <a:masterClrMapping/>
  </p:clrMapOvr>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05301E-11B3-4B9D-A588-21F3C980937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3.xml><?xml version="1.0" encoding="utf-8"?>
<ds:datastoreItem xmlns:ds="http://schemas.openxmlformats.org/officeDocument/2006/customXml" ds:itemID="{C77B561B-3A65-4A22-9691-EB838E7F9B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{4C9A916F-9273-43AD-8F8F-2627C3D2795A}tf11936837_win32</Template>
  <TotalTime>84</TotalTime>
  <Words>978</Words>
  <Application>Microsoft Office PowerPoint</Application>
  <PresentationFormat>Widescreen</PresentationFormat>
  <Paragraphs>176</Paragraphs>
  <Slides>19</Slides>
  <Notes>19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Arial Nova</vt:lpstr>
      <vt:lpstr>Biome</vt:lpstr>
      <vt:lpstr>Calibri</vt:lpstr>
      <vt:lpstr>Roboto</vt:lpstr>
      <vt:lpstr>Custom</vt:lpstr>
      <vt:lpstr>Predicting MLB All-Stars</vt:lpstr>
      <vt:lpstr>PowerPoint Presentation</vt:lpstr>
      <vt:lpstr>Project Goals</vt:lpstr>
      <vt:lpstr>Steps</vt:lpstr>
      <vt:lpstr>Finding, cleaning and merging datasets</vt:lpstr>
      <vt:lpstr>Creating a sql database</vt:lpstr>
      <vt:lpstr>Creating, running and upgrading  Ml models</vt:lpstr>
      <vt:lpstr>Creating visualizations</vt:lpstr>
      <vt:lpstr>Our findings</vt:lpstr>
      <vt:lpstr>Next steps</vt:lpstr>
      <vt:lpstr>THANK YOU</vt:lpstr>
      <vt:lpstr>EFFECTIVE DELIVERY TECHNIQUES</vt:lpstr>
      <vt:lpstr>The Power of</vt:lpstr>
      <vt:lpstr>SELECTING VISUAL AIDS</vt:lpstr>
      <vt:lpstr>NAVIGATING Q&amp;A SESSIONS</vt:lpstr>
      <vt:lpstr>SPEAKING IMPACT</vt:lpstr>
      <vt:lpstr>DYNAMIC DELIVERY</vt:lpstr>
      <vt:lpstr>PowerPoint Presentation</vt:lpstr>
      <vt:lpstr>SPEAKING ENGAGEMENT METRICS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Christian Albertini</dc:creator>
  <cp:lastModifiedBy>Christian Albertini</cp:lastModifiedBy>
  <cp:revision>10</cp:revision>
  <dcterms:created xsi:type="dcterms:W3CDTF">2024-09-17T22:07:55Z</dcterms:created>
  <dcterms:modified xsi:type="dcterms:W3CDTF">2024-09-17T23:32:23Z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